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52"/>
  </p:sldMasterIdLst>
  <p:notesMasterIdLst>
    <p:notesMasterId r:id="rId76"/>
  </p:notesMasterIdLst>
  <p:handoutMasterIdLst>
    <p:handoutMasterId r:id="rId77"/>
  </p:handoutMasterIdLst>
  <p:sldIdLst>
    <p:sldId id="256" r:id="rId53"/>
    <p:sldId id="260" r:id="rId54"/>
    <p:sldId id="257" r:id="rId55"/>
    <p:sldId id="281" r:id="rId56"/>
    <p:sldId id="261" r:id="rId57"/>
    <p:sldId id="269" r:id="rId58"/>
    <p:sldId id="265" r:id="rId59"/>
    <p:sldId id="270" r:id="rId60"/>
    <p:sldId id="262" r:id="rId61"/>
    <p:sldId id="268" r:id="rId62"/>
    <p:sldId id="263" r:id="rId63"/>
    <p:sldId id="273" r:id="rId64"/>
    <p:sldId id="272" r:id="rId65"/>
    <p:sldId id="266" r:id="rId66"/>
    <p:sldId id="264" r:id="rId67"/>
    <p:sldId id="271" r:id="rId68"/>
    <p:sldId id="267" r:id="rId69"/>
    <p:sldId id="275" r:id="rId70"/>
    <p:sldId id="276" r:id="rId71"/>
    <p:sldId id="277" r:id="rId72"/>
    <p:sldId id="278" r:id="rId73"/>
    <p:sldId id="280" r:id="rId74"/>
    <p:sldId id="279" r:id="rId75"/>
  </p:sldIdLst>
  <p:sldSz cx="12190413" cy="6858000"/>
  <p:notesSz cx="6858000" cy="9144000"/>
  <p:custDataLst>
    <p:tags r:id="rId7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52215B-7E0C-4797-B06D-DDCB432430A7}">
          <p14:sldIdLst>
            <p14:sldId id="256"/>
            <p14:sldId id="260"/>
            <p14:sldId id="257"/>
            <p14:sldId id="281"/>
            <p14:sldId id="261"/>
            <p14:sldId id="269"/>
            <p14:sldId id="265"/>
            <p14:sldId id="270"/>
            <p14:sldId id="262"/>
            <p14:sldId id="268"/>
            <p14:sldId id="263"/>
            <p14:sldId id="273"/>
            <p14:sldId id="272"/>
            <p14:sldId id="266"/>
            <p14:sldId id="264"/>
          </p14:sldIdLst>
        </p14:section>
        <p14:section name="Results" id="{FA709F48-AA51-489A-855B-ABB90510CED3}">
          <p14:sldIdLst>
            <p14:sldId id="271"/>
            <p14:sldId id="267"/>
            <p14:sldId id="275"/>
            <p14:sldId id="276"/>
            <p14:sldId id="277"/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48"/>
    <a:srgbClr val="1FD082"/>
    <a:srgbClr val="2F3EEA"/>
    <a:srgbClr val="FFFFFF"/>
    <a:srgbClr val="990000"/>
    <a:srgbClr val="000000"/>
    <a:srgbClr val="FFCC00"/>
    <a:srgbClr val="FF6600"/>
    <a:srgbClr val="FF0000"/>
    <a:srgbClr val="FF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878" autoAdjust="0"/>
  </p:normalViewPr>
  <p:slideViewPr>
    <p:cSldViewPr showGuides="1">
      <p:cViewPr varScale="1">
        <p:scale>
          <a:sx n="120" d="100"/>
          <a:sy n="120" d="100"/>
        </p:scale>
        <p:origin x="120" y="1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slide" Target="slides/slide3.xml"/><Relationship Id="rId63" Type="http://schemas.openxmlformats.org/officeDocument/2006/relationships/slide" Target="slides/slide11.xml"/><Relationship Id="rId68" Type="http://schemas.openxmlformats.org/officeDocument/2006/relationships/slide" Target="slides/slide16.xml"/><Relationship Id="rId76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1.xml"/><Relationship Id="rId58" Type="http://schemas.openxmlformats.org/officeDocument/2006/relationships/slide" Target="slides/slide6.xml"/><Relationship Id="rId66" Type="http://schemas.openxmlformats.org/officeDocument/2006/relationships/slide" Target="slides/slide14.xml"/><Relationship Id="rId74" Type="http://schemas.openxmlformats.org/officeDocument/2006/relationships/slide" Target="slides/slide22.xml"/><Relationship Id="rId79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9.xml"/><Relationship Id="rId82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8.xml"/><Relationship Id="rId65" Type="http://schemas.openxmlformats.org/officeDocument/2006/relationships/slide" Target="slides/slide13.xml"/><Relationship Id="rId73" Type="http://schemas.openxmlformats.org/officeDocument/2006/relationships/slide" Target="slides/slide21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4.xml"/><Relationship Id="rId64" Type="http://schemas.openxmlformats.org/officeDocument/2006/relationships/slide" Target="slides/slide12.xml"/><Relationship Id="rId69" Type="http://schemas.openxmlformats.org/officeDocument/2006/relationships/slide" Target="slides/slide17.xml"/><Relationship Id="rId77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20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7.xml"/><Relationship Id="rId67" Type="http://schemas.openxmlformats.org/officeDocument/2006/relationships/slide" Target="slides/slide15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2.xml"/><Relationship Id="rId62" Type="http://schemas.openxmlformats.org/officeDocument/2006/relationships/slide" Target="slides/slide10.xml"/><Relationship Id="rId70" Type="http://schemas.openxmlformats.org/officeDocument/2006/relationships/slide" Target="slides/slide18.xml"/><Relationship Id="rId75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156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2082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8999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9883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662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51821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83558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4946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41044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2002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6393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63095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8947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8980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4733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5937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57941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3153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72231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0457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6555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79945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8ED6B-849D-A5D2-D1F0-06706D23B24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1717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819C4E-D6B8-50A2-A635-868FF289F99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24120-CAD7-4F92-7378-98D88CD0BD6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12B94-0222-C98A-FFE9-2FEFA873449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90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E35DC-D232-9C90-9C31-AA00AE5CF93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0B2F1-B091-E656-C4DE-C556B5DA13D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US" dirty="0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US" dirty="0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654E4-A51C-0D45-3654-724797983164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DFA591-5B6F-3582-D42E-64EB81D7B2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43F2E-763E-6678-3468-8C45A82F1A9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1717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 userDrawn="1"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kern="1200" dirty="0">
                <a:solidFill>
                  <a:schemeClr val="bg1"/>
                </a:solidFill>
                <a:effectLst/>
                <a:latin typeface="+mj-lt"/>
                <a:ea typeface="ＭＳ Ｐゴシック" panose="020B0600070205080204" pitchFamily="34" charset="-128"/>
                <a:cs typeface="+mn-cs"/>
              </a:rPr>
              <a:t>Technical University of Denmark</a:t>
            </a:r>
            <a:endParaRPr lang="da-DK" sz="7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date" descr="{&quot;templafy&quot;:{&quot;type&quot;:&quot;date&quot;,&quot;binding&quot;:&quot;Form.Date&quot;,&quot;format&quot;:&quot;{{DateFormats.GeneralDate}}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ＭＳ Ｐゴシック" pitchFamily="-80" charset="-128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C6FF03-B8A1-16DC-2053-E21EDEFDF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1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8.png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3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1.png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3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23.xml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7.png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3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0.png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2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3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40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9.png"/><Relationship Id="rId2" Type="http://schemas.openxmlformats.org/officeDocument/2006/relationships/customXml" Target="../../customXml/item43.xml"/><Relationship Id="rId1" Type="http://schemas.openxmlformats.org/officeDocument/2006/relationships/customXml" Target="../../customXml/item4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45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9.xml"/><Relationship Id="rId1" Type="http://schemas.openxmlformats.org/officeDocument/2006/relationships/customXml" Target="../../customXml/item48.xml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1.png"/><Relationship Id="rId2" Type="http://schemas.openxmlformats.org/officeDocument/2006/relationships/customXml" Target="../../customXml/item46.xml"/><Relationship Id="rId1" Type="http://schemas.openxmlformats.org/officeDocument/2006/relationships/customXml" Target="../../customXml/item47.xml"/><Relationship Id="rId6" Type="http://schemas.openxmlformats.org/officeDocument/2006/relationships/image" Target="../media/image80.png"/><Relationship Id="rId5" Type="http://schemas.openxmlformats.org/officeDocument/2006/relationships/image" Target="../media/image48.png"/><Relationship Id="rId10" Type="http://schemas.openxmlformats.org/officeDocument/2006/relationships/image" Target="../media/image72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6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0.xml"/><Relationship Id="rId1" Type="http://schemas.openxmlformats.org/officeDocument/2006/relationships/customXml" Target="../../customXml/item5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6.xml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3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customXml" Target="../../customXml/item15.xml"/><Relationship Id="rId16" Type="http://schemas.openxmlformats.org/officeDocument/2006/relationships/image" Target="../media/image33.png"/><Relationship Id="rId1" Type="http://schemas.openxmlformats.org/officeDocument/2006/relationships/customXml" Target="../../customXml/item1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0772F9-F0FC-4258-943A-483E60A3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649DB-2BAE-4024-4999-3BD515E1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626" y="332656"/>
            <a:ext cx="9312374" cy="972716"/>
          </a:xfrm>
        </p:spPr>
        <p:txBody>
          <a:bodyPr/>
          <a:lstStyle/>
          <a:p>
            <a:r>
              <a:rPr lang="en-GB" dirty="0"/>
              <a:t>Verification – beamformers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8859F-507F-8FD4-F4A0-EAD29BC4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476" y="1700384"/>
            <a:ext cx="2948406" cy="20153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Source: </a:t>
            </a:r>
          </a:p>
          <a:p>
            <a:pPr marL="0" indent="0">
              <a:buNone/>
            </a:pPr>
            <a:r>
              <a:rPr lang="en-GB" dirty="0"/>
              <a:t>Two un-correlated source with white noise in 1pa rms (90dB SPL)</a:t>
            </a:r>
          </a:p>
          <a:p>
            <a:pPr marL="0" indent="0">
              <a:buNone/>
            </a:pPr>
            <a:r>
              <a:rPr lang="en-GB" dirty="0"/>
              <a:t>At (0.3m, 0.7m), (-0.3m, 0.7m)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Line grid:</a:t>
            </a:r>
          </a:p>
          <a:p>
            <a:pPr marL="0" indent="0">
              <a:buNone/>
            </a:pPr>
            <a:r>
              <a:rPr lang="en-GB" dirty="0"/>
              <a:t>Located 0.7m from array</a:t>
            </a:r>
          </a:p>
          <a:p>
            <a:pPr marL="0" indent="0">
              <a:buNone/>
            </a:pPr>
            <a:r>
              <a:rPr lang="en-GB" dirty="0"/>
              <a:t>Grid points distance </a:t>
            </a:r>
            <a:r>
              <a:rPr lang="en-GB" altLang="zh-CN" dirty="0"/>
              <a:t>0.01m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31FF75-BBB7-AE3F-019C-2B06FAD8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113" y="1398681"/>
            <a:ext cx="5108361" cy="26200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1621FC-3925-D4F5-16BB-78AA12676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276" y="1419585"/>
            <a:ext cx="5024304" cy="25769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F06E82B-FAE2-8ED7-5728-D5CE9742E3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-1"/>
          <a:stretch/>
        </p:blipFill>
        <p:spPr>
          <a:xfrm>
            <a:off x="3318113" y="3772025"/>
            <a:ext cx="5108361" cy="262007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D141D00-B386-C435-C115-CF26506EA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912" y="3826847"/>
            <a:ext cx="4769642" cy="244634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CC7F8DC-9280-B37C-2506-CC36F79E0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9662" y="-3257743"/>
            <a:ext cx="5024303" cy="257695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9945ABB-AD19-4359-C542-F222E9BD89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5337" y="1364332"/>
            <a:ext cx="3766420" cy="2559759"/>
          </a:xfrm>
          <a:prstGeom prst="rect">
            <a:avLst/>
          </a:prstGeom>
          <a:ln w="28575">
            <a:solidFill>
              <a:schemeClr val="accent6"/>
            </a:solidFill>
            <a:prstDash val="lgDashDot"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5B40D74-1C63-049D-C68C-518DA47D0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4448" y="3886832"/>
            <a:ext cx="4535737" cy="2326372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DC3012A-2A5E-9169-5B54-8295AE77AC43}"/>
              </a:ext>
            </a:extLst>
          </p:cNvPr>
          <p:cNvSpPr/>
          <p:nvPr/>
        </p:nvSpPr>
        <p:spPr bwMode="auto">
          <a:xfrm>
            <a:off x="63550" y="4907247"/>
            <a:ext cx="3343941" cy="148468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Beamformer MUSIC is targeting to the noise instead </a:t>
            </a:r>
            <a:r>
              <a:rPr lang="en-US" altLang="zh-CN" dirty="0">
                <a:solidFill>
                  <a:schemeClr val="tx1"/>
                </a:solidFill>
                <a:ea typeface="ＭＳ Ｐゴシック" pitchFamily="-80" charset="-128"/>
              </a:rPr>
              <a:t>of the source, so its resolution is not limited by the </a:t>
            </a:r>
            <a:r>
              <a:rPr lang="en-US" altLang="zh-CN" dirty="0" err="1">
                <a:solidFill>
                  <a:schemeClr val="tx1"/>
                </a:solidFill>
                <a:ea typeface="ＭＳ Ｐゴシック" pitchFamily="-80" charset="-128"/>
              </a:rPr>
              <a:t>mainlobe</a:t>
            </a:r>
            <a:r>
              <a:rPr lang="en-US" altLang="zh-CN" dirty="0">
                <a:solidFill>
                  <a:schemeClr val="tx1"/>
                </a:solidFill>
                <a:ea typeface="ＭＳ Ｐゴシック" pitchFamily="-80" charset="-128"/>
              </a:rPr>
              <a:t> width</a:t>
            </a: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C7DA422-3390-12D0-2B81-C49EE83CB1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7539" y="3825384"/>
            <a:ext cx="4873832" cy="249978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7E279DD-4FEA-B998-22C2-83ABB7E79D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7319" y="3886669"/>
            <a:ext cx="4672866" cy="239670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A12847C-EB9D-49F4-2EFE-9A42D493F8E8}"/>
              </a:ext>
            </a:extLst>
          </p:cNvPr>
          <p:cNvSpPr/>
          <p:nvPr/>
        </p:nvSpPr>
        <p:spPr bwMode="auto">
          <a:xfrm>
            <a:off x="7179277" y="3793581"/>
            <a:ext cx="3596449" cy="259835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71702F45-4C7E-1188-3A06-B83935AC5A69}"/>
              </a:ext>
            </a:extLst>
          </p:cNvPr>
          <p:cNvSpPr txBox="1">
            <a:spLocks/>
          </p:cNvSpPr>
          <p:nvPr/>
        </p:nvSpPr>
        <p:spPr bwMode="auto">
          <a:xfrm>
            <a:off x="9843840" y="6166764"/>
            <a:ext cx="1662610" cy="316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kern="0" dirty="0"/>
              <a:t> Line grid at 1m</a:t>
            </a:r>
          </a:p>
          <a:p>
            <a:pPr marL="0" indent="0">
              <a:buFontTx/>
              <a:buNone/>
            </a:pPr>
            <a:endParaRPr lang="en-GB" kern="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551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Verification – Adam A5x single box</a:t>
            </a:r>
          </a:p>
        </p:txBody>
      </p:sp>
      <p:pic>
        <p:nvPicPr>
          <p:cNvPr id="3" name="内容占位符 2" descr="图表, 折线图&#10;&#10;描述已自动生成">
            <a:extLst>
              <a:ext uri="{FF2B5EF4-FFF2-40B4-BE49-F238E27FC236}">
                <a16:creationId xmlns:a16="http://schemas.microsoft.com/office/drawing/2014/main" id="{B28950B4-F6F2-58DD-3BC8-889F036F5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15" y="1789618"/>
            <a:ext cx="7265835" cy="4360807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D815D07-7CC7-6C5C-8284-9622EF8B1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662" y="2001955"/>
            <a:ext cx="2509348" cy="414847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17359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613" y="-304096"/>
            <a:ext cx="9312374" cy="972716"/>
          </a:xfrm>
        </p:spPr>
        <p:txBody>
          <a:bodyPr/>
          <a:lstStyle/>
          <a:p>
            <a:r>
              <a:rPr lang="en-GB" dirty="0"/>
              <a:t>Verification – Adam A5x </a:t>
            </a:r>
            <a:r>
              <a:rPr lang="en-GB" altLang="zh-CN" dirty="0"/>
              <a:t>single box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FCB55F-AB0A-6420-3869-2A962A993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0" y="3419289"/>
            <a:ext cx="10649879" cy="28338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978B01-FD7D-267B-9BE2-5F88CC37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644" y="96584"/>
            <a:ext cx="3168352" cy="3497531"/>
          </a:xfrm>
          <a:prstGeom prst="rect">
            <a:avLst/>
          </a:prstGeom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45254A80-E917-B8BC-F693-18D38CB59B15}"/>
              </a:ext>
            </a:extLst>
          </p:cNvPr>
          <p:cNvSpPr txBox="1">
            <a:spLocks/>
          </p:cNvSpPr>
          <p:nvPr/>
        </p:nvSpPr>
        <p:spPr bwMode="auto">
          <a:xfrm>
            <a:off x="10429996" y="1382744"/>
            <a:ext cx="1734002" cy="14701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kern="0" dirty="0"/>
              <a:t>The largest value from </a:t>
            </a:r>
            <a:r>
              <a:rPr lang="en-US" altLang="zh-CN" kern="0" dirty="0" err="1"/>
              <a:t>CleanSC</a:t>
            </a:r>
            <a:endParaRPr lang="en-US" altLang="zh-CN" kern="0" dirty="0"/>
          </a:p>
          <a:p>
            <a:pPr marL="0" indent="0" algn="ctr">
              <a:buFontTx/>
              <a:buNone/>
            </a:pPr>
            <a:r>
              <a:rPr lang="en-US" altLang="zh-CN" kern="0" dirty="0"/>
              <a:t>As Location response</a:t>
            </a: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DFC859D4-08CE-4003-3E06-8842BE985B08}"/>
              </a:ext>
            </a:extLst>
          </p:cNvPr>
          <p:cNvSpPr txBox="1">
            <a:spLocks/>
          </p:cNvSpPr>
          <p:nvPr/>
        </p:nvSpPr>
        <p:spPr bwMode="auto">
          <a:xfrm>
            <a:off x="1676636" y="6192768"/>
            <a:ext cx="7828328" cy="3038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kern="0" dirty="0"/>
              <a:t>Reconstructed SPL at Woofer and Tweeter location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C54AAD-6E9C-4A8D-F243-8620248111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28"/>
          <a:stretch/>
        </p:blipFill>
        <p:spPr>
          <a:xfrm>
            <a:off x="1978052" y="949867"/>
            <a:ext cx="4117154" cy="2629050"/>
          </a:xfrm>
          <a:prstGeom prst="rect">
            <a:avLst/>
          </a:prstGeom>
        </p:spPr>
      </p:pic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E746F002-0CB4-780C-C1C5-A74633A74B6B}"/>
              </a:ext>
            </a:extLst>
          </p:cNvPr>
          <p:cNvSpPr txBox="1">
            <a:spLocks/>
          </p:cNvSpPr>
          <p:nvPr/>
        </p:nvSpPr>
        <p:spPr bwMode="auto">
          <a:xfrm>
            <a:off x="252000" y="1316471"/>
            <a:ext cx="1734002" cy="12484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kern="0" dirty="0"/>
              <a:t>5 largest value from </a:t>
            </a:r>
            <a:r>
              <a:rPr lang="en-US" altLang="zh-CN" kern="0" dirty="0" err="1"/>
              <a:t>CleanSC</a:t>
            </a:r>
            <a:endParaRPr lang="en-US" altLang="zh-CN" kern="0" dirty="0"/>
          </a:p>
          <a:p>
            <a:pPr marL="0" indent="0" algn="ctr">
              <a:buFontTx/>
              <a:buNone/>
            </a:pPr>
            <a:r>
              <a:rPr lang="en-US" altLang="zh-CN" kern="0" dirty="0"/>
              <a:t>As Frequency response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8869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Verification – Adam A5x two box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759ECD2-2D4A-9B8A-9735-C2B292BA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992" y="1630023"/>
            <a:ext cx="2880320" cy="1146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B&amp;K Pulse Noise Source Identification (NSI) 2d array acoustic beamforming results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7B7DBD-2763-EBC8-7EFB-22EDF3C47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928" y="1516383"/>
            <a:ext cx="7054906" cy="2353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1C41D8-14C8-C5EA-B344-5C7BB9F37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974" y="3964176"/>
            <a:ext cx="7174814" cy="2543518"/>
          </a:xfrm>
          <a:prstGeom prst="rect">
            <a:avLst/>
          </a:prstGeom>
        </p:spPr>
      </p:pic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B51BE61A-2C14-EA42-2D9F-296FCA9E2F06}"/>
              </a:ext>
            </a:extLst>
          </p:cNvPr>
          <p:cNvSpPr txBox="1">
            <a:spLocks/>
          </p:cNvSpPr>
          <p:nvPr/>
        </p:nvSpPr>
        <p:spPr bwMode="auto">
          <a:xfrm>
            <a:off x="804600" y="4005065"/>
            <a:ext cx="2880320" cy="223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kern="0" dirty="0"/>
              <a:t>3d beamforming results</a:t>
            </a:r>
          </a:p>
          <a:p>
            <a:pPr marL="0" indent="0">
              <a:buFontTx/>
              <a:buNone/>
            </a:pPr>
            <a:endParaRPr lang="en-US" altLang="zh-CN" kern="0" dirty="0"/>
          </a:p>
          <a:p>
            <a:pPr marL="0" indent="0">
              <a:buFontTx/>
              <a:buNone/>
            </a:pPr>
            <a:endParaRPr lang="en-US" altLang="zh-CN" kern="0" dirty="0"/>
          </a:p>
          <a:p>
            <a:pPr marL="0" indent="0">
              <a:buFontTx/>
              <a:buNone/>
            </a:pPr>
            <a:r>
              <a:rPr lang="en-US" altLang="zh-CN" kern="0" dirty="0"/>
              <a:t>Both results are under 8000Hz, 1/3 octave bandwidth, and 15 dB dynamic range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5C1226C-3969-6F04-E74E-AAC0CF8BE4A3}"/>
              </a:ext>
            </a:extLst>
          </p:cNvPr>
          <p:cNvSpPr/>
          <p:nvPr/>
        </p:nvSpPr>
        <p:spPr bwMode="auto">
          <a:xfrm>
            <a:off x="3432892" y="4005065"/>
            <a:ext cx="504056" cy="297067"/>
          </a:xfrm>
          <a:prstGeom prst="rightArrow">
            <a:avLst/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689EF22-69E6-A5C1-719C-72096C151AC0}"/>
              </a:ext>
            </a:extLst>
          </p:cNvPr>
          <p:cNvSpPr/>
          <p:nvPr/>
        </p:nvSpPr>
        <p:spPr bwMode="auto">
          <a:xfrm>
            <a:off x="3432892" y="1630499"/>
            <a:ext cx="504056" cy="297067"/>
          </a:xfrm>
          <a:prstGeom prst="rightArrow">
            <a:avLst/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C2E07C8-26CF-3FB8-8C98-22FE16095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7694" y="-4123509"/>
            <a:ext cx="4482140" cy="372856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3901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Verification – Adam A5x two box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523450-D9D8-207A-D248-A4664188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90" y="1556792"/>
            <a:ext cx="10831437" cy="332468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3946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Alignment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A1293D-882B-57CE-AEED-02AED2435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9" y="1916832"/>
            <a:ext cx="5719853" cy="3312368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70C94D-75C0-841B-082F-F78974CAC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230" y="1916832"/>
            <a:ext cx="5353184" cy="3333684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D2EF92B-BB4D-AB52-5265-CABFD37CE79A}"/>
              </a:ext>
            </a:extLst>
          </p:cNvPr>
          <p:cNvSpPr txBox="1"/>
          <p:nvPr/>
        </p:nvSpPr>
        <p:spPr>
          <a:xfrm>
            <a:off x="1392457" y="5445223"/>
            <a:ext cx="34432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Step1: Manual point cloud registration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CE1C7E-70B0-8BA1-9B84-94801CAEDCF7}"/>
              </a:ext>
            </a:extLst>
          </p:cNvPr>
          <p:cNvSpPr txBox="1"/>
          <p:nvPr/>
        </p:nvSpPr>
        <p:spPr>
          <a:xfrm>
            <a:off x="6342129" y="5445223"/>
            <a:ext cx="5291385" cy="8412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Step2: Array calibration with Functional Beamformer result</a:t>
            </a:r>
          </a:p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Beeper play 1/3 Octave white noise centered at 8kHz</a:t>
            </a:r>
          </a:p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In above case, array movement: x +0.01m, y+0.03m </a:t>
            </a:r>
            <a:endParaRPr lang="zh-CN" altLang="en-US" dirty="0" err="1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28259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40462D-1BA8-C7DC-FD6C-D94D55DB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556" y="1608570"/>
            <a:ext cx="3685273" cy="39199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C0C584-8414-58E2-6923-7494A3A55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472" y="2663412"/>
            <a:ext cx="3859094" cy="266198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Jabra Evolve2 75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6A03052-95B4-A1E7-10E5-29759B315A99}"/>
              </a:ext>
            </a:extLst>
          </p:cNvPr>
          <p:cNvSpPr/>
          <p:nvPr/>
        </p:nvSpPr>
        <p:spPr bwMode="auto">
          <a:xfrm>
            <a:off x="9515875" y="3162873"/>
            <a:ext cx="432048" cy="36004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FAF4BC3-6123-B067-B70F-8935161BF8A1}"/>
              </a:ext>
            </a:extLst>
          </p:cNvPr>
          <p:cNvSpPr/>
          <p:nvPr/>
        </p:nvSpPr>
        <p:spPr bwMode="auto">
          <a:xfrm>
            <a:off x="9947923" y="3659907"/>
            <a:ext cx="370199" cy="547621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EAF72FE-C525-094E-5FF3-84EA2BEFFE62}"/>
              </a:ext>
            </a:extLst>
          </p:cNvPr>
          <p:cNvSpPr/>
          <p:nvPr/>
        </p:nvSpPr>
        <p:spPr bwMode="auto">
          <a:xfrm>
            <a:off x="9123642" y="3624735"/>
            <a:ext cx="685239" cy="58279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F62895-4EB8-9C38-8795-EC9B7A1B8513}"/>
              </a:ext>
            </a:extLst>
          </p:cNvPr>
          <p:cNvSpPr/>
          <p:nvPr/>
        </p:nvSpPr>
        <p:spPr bwMode="auto">
          <a:xfrm>
            <a:off x="4431224" y="3753699"/>
            <a:ext cx="461905" cy="1008112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024260-288E-44FC-146E-35C266D24C32}"/>
              </a:ext>
            </a:extLst>
          </p:cNvPr>
          <p:cNvSpPr/>
          <p:nvPr/>
        </p:nvSpPr>
        <p:spPr bwMode="auto">
          <a:xfrm>
            <a:off x="5002549" y="4211239"/>
            <a:ext cx="406575" cy="43329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1D9E6C-219E-1D77-E616-24B95A2EFE81}"/>
              </a:ext>
            </a:extLst>
          </p:cNvPr>
          <p:cNvSpPr/>
          <p:nvPr/>
        </p:nvSpPr>
        <p:spPr bwMode="auto">
          <a:xfrm>
            <a:off x="5697562" y="4322561"/>
            <a:ext cx="406575" cy="358919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B9D393C9-801A-FD3D-8FC2-A54876DD7790}"/>
              </a:ext>
            </a:extLst>
          </p:cNvPr>
          <p:cNvCxnSpPr>
            <a:cxnSpLocks/>
            <a:stCxn id="19" idx="0"/>
            <a:endCxn id="21" idx="0"/>
          </p:cNvCxnSpPr>
          <p:nvPr/>
        </p:nvCxnSpPr>
        <p:spPr bwMode="auto">
          <a:xfrm rot="16200000" flipH="1" flipV="1">
            <a:off x="6999738" y="1287174"/>
            <a:ext cx="128964" cy="4804085"/>
          </a:xfrm>
          <a:prstGeom prst="bentConnector3">
            <a:avLst>
              <a:gd name="adj1" fmla="val -1268559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14911531-3B80-387B-63A1-560C86FA658C}"/>
              </a:ext>
            </a:extLst>
          </p:cNvPr>
          <p:cNvCxnSpPr>
            <a:cxnSpLocks/>
            <a:stCxn id="17" idx="0"/>
            <a:endCxn id="22" idx="0"/>
          </p:cNvCxnSpPr>
          <p:nvPr/>
        </p:nvCxnSpPr>
        <p:spPr bwMode="auto">
          <a:xfrm rot="16200000" flipH="1" flipV="1">
            <a:off x="6944685" y="1424025"/>
            <a:ext cx="1048366" cy="4526062"/>
          </a:xfrm>
          <a:prstGeom prst="bentConnector3">
            <a:avLst>
              <a:gd name="adj1" fmla="val -21805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B61A171-463F-F4FB-690E-301F50734C54}"/>
              </a:ext>
            </a:extLst>
          </p:cNvPr>
          <p:cNvCxnSpPr>
            <a:cxnSpLocks/>
            <a:stCxn id="18" idx="0"/>
            <a:endCxn id="23" idx="0"/>
          </p:cNvCxnSpPr>
          <p:nvPr/>
        </p:nvCxnSpPr>
        <p:spPr bwMode="auto">
          <a:xfrm rot="16200000" flipH="1" flipV="1">
            <a:off x="7685610" y="1875147"/>
            <a:ext cx="662654" cy="4232173"/>
          </a:xfrm>
          <a:prstGeom prst="bentConnector3">
            <a:avLst>
              <a:gd name="adj1" fmla="val -148490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9" name="图片 88">
            <a:extLst>
              <a:ext uri="{FF2B5EF4-FFF2-40B4-BE49-F238E27FC236}">
                <a16:creationId xmlns:a16="http://schemas.microsoft.com/office/drawing/2014/main" id="{449F8A7E-DC9C-2C38-4D52-DF157070B7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7669"/>
          <a:stretch/>
        </p:blipFill>
        <p:spPr>
          <a:xfrm>
            <a:off x="379758" y="1753202"/>
            <a:ext cx="3196999" cy="3591426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E001D0EA-AC5E-59BA-8EED-3E83008D11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27" r="34152"/>
          <a:stretch/>
        </p:blipFill>
        <p:spPr>
          <a:xfrm>
            <a:off x="258797" y="1759540"/>
            <a:ext cx="3354183" cy="3591426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4EAF6617-A190-CAA8-AC49-90783F9E08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341"/>
          <a:stretch/>
        </p:blipFill>
        <p:spPr>
          <a:xfrm>
            <a:off x="222308" y="1772816"/>
            <a:ext cx="3427160" cy="3591426"/>
          </a:xfrm>
          <a:prstGeom prst="rect">
            <a:avLst/>
          </a:prstGeom>
        </p:spPr>
      </p:pic>
      <p:sp>
        <p:nvSpPr>
          <p:cNvPr id="92" name="内容占位符 1">
            <a:extLst>
              <a:ext uri="{FF2B5EF4-FFF2-40B4-BE49-F238E27FC236}">
                <a16:creationId xmlns:a16="http://schemas.microsoft.com/office/drawing/2014/main" id="{5CCB9F91-4325-F3ED-25A3-209FB3249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58" y="5619864"/>
            <a:ext cx="3185714" cy="28803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zh-CN" dirty="0"/>
              <a:t> Functional Beamformer result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93" name="内容占位符 1">
            <a:extLst>
              <a:ext uri="{FF2B5EF4-FFF2-40B4-BE49-F238E27FC236}">
                <a16:creationId xmlns:a16="http://schemas.microsoft.com/office/drawing/2014/main" id="{E24EDB03-2EC8-9CA5-0056-A0154836C527}"/>
              </a:ext>
            </a:extLst>
          </p:cNvPr>
          <p:cNvSpPr txBox="1">
            <a:spLocks/>
          </p:cNvSpPr>
          <p:nvPr/>
        </p:nvSpPr>
        <p:spPr bwMode="auto">
          <a:xfrm>
            <a:off x="3993310" y="5619864"/>
            <a:ext cx="3609162" cy="662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kern="0" dirty="0"/>
              <a:t> Three largest value from </a:t>
            </a:r>
            <a:r>
              <a:rPr lang="en-US" altLang="zh-CN" kern="0" dirty="0" err="1"/>
              <a:t>CleanSC</a:t>
            </a:r>
            <a:endParaRPr lang="en-US" altLang="zh-CN" kern="0" dirty="0"/>
          </a:p>
          <a:p>
            <a:pPr marL="0" indent="0" algn="ctr">
              <a:buFontTx/>
              <a:buNone/>
            </a:pPr>
            <a:r>
              <a:rPr lang="en-US" altLang="zh-CN" kern="0" dirty="0"/>
              <a:t>Frequency response</a:t>
            </a:r>
          </a:p>
        </p:txBody>
      </p:sp>
      <p:sp>
        <p:nvSpPr>
          <p:cNvPr id="95" name="内容占位符 1">
            <a:extLst>
              <a:ext uri="{FF2B5EF4-FFF2-40B4-BE49-F238E27FC236}">
                <a16:creationId xmlns:a16="http://schemas.microsoft.com/office/drawing/2014/main" id="{FF9E3916-2C1F-C771-5489-0E701568C028}"/>
              </a:ext>
            </a:extLst>
          </p:cNvPr>
          <p:cNvSpPr txBox="1">
            <a:spLocks/>
          </p:cNvSpPr>
          <p:nvPr/>
        </p:nvSpPr>
        <p:spPr bwMode="auto">
          <a:xfrm>
            <a:off x="8004299" y="5619864"/>
            <a:ext cx="3609163" cy="662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kern="0" dirty="0"/>
              <a:t> Three largest value from </a:t>
            </a:r>
            <a:r>
              <a:rPr lang="en-US" altLang="zh-CN" kern="0" dirty="0" err="1"/>
              <a:t>CleanSC</a:t>
            </a:r>
            <a:endParaRPr lang="en-US" altLang="zh-CN" kern="0" dirty="0"/>
          </a:p>
          <a:p>
            <a:pPr marL="0" indent="0" algn="ctr">
              <a:buFontTx/>
              <a:buNone/>
            </a:pPr>
            <a:r>
              <a:rPr lang="en-US" altLang="zh-CN" kern="0" dirty="0"/>
              <a:t>Location response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1713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Vue smart glasses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BE374C-7038-0C16-E960-FBDA3E66A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003" y="308530"/>
            <a:ext cx="2762636" cy="2972215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339C2DE-2623-1C2F-0AC4-FC3B07D17E50}"/>
              </a:ext>
            </a:extLst>
          </p:cNvPr>
          <p:cNvCxnSpPr/>
          <p:nvPr/>
        </p:nvCxnSpPr>
        <p:spPr bwMode="auto">
          <a:xfrm flipH="1">
            <a:off x="9826935" y="1160963"/>
            <a:ext cx="50405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E660E77-EED7-1BA0-11CE-B56CB1CCB182}"/>
              </a:ext>
            </a:extLst>
          </p:cNvPr>
          <p:cNvSpPr/>
          <p:nvPr/>
        </p:nvSpPr>
        <p:spPr bwMode="auto">
          <a:xfrm>
            <a:off x="10330991" y="1016947"/>
            <a:ext cx="1368152" cy="360040"/>
          </a:xfrm>
          <a:prstGeom prst="roundRect">
            <a:avLst/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Bone conduction vibrator</a:t>
            </a:r>
            <a:endParaRPr kumimoji="0" lang="zh-CN" altLang="en-US" sz="12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DBEFE1-3B14-2175-2DDB-37DB85923438}"/>
              </a:ext>
            </a:extLst>
          </p:cNvPr>
          <p:cNvSpPr/>
          <p:nvPr/>
        </p:nvSpPr>
        <p:spPr bwMode="auto">
          <a:xfrm>
            <a:off x="9466895" y="1521002"/>
            <a:ext cx="360040" cy="160395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64552E-A205-390B-C4DA-503D43393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966" y="3501008"/>
            <a:ext cx="3737759" cy="25782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7732F77-6BFD-B361-3F3C-B7216A3C2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751" y="3338738"/>
            <a:ext cx="2952328" cy="2550774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06A03052-95B4-A1E7-10E5-29759B315A99}"/>
              </a:ext>
            </a:extLst>
          </p:cNvPr>
          <p:cNvSpPr/>
          <p:nvPr/>
        </p:nvSpPr>
        <p:spPr bwMode="auto">
          <a:xfrm>
            <a:off x="9669605" y="4294319"/>
            <a:ext cx="432048" cy="36004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FAF4BC3-6123-B067-B70F-8935161BF8A1}"/>
              </a:ext>
            </a:extLst>
          </p:cNvPr>
          <p:cNvSpPr/>
          <p:nvPr/>
        </p:nvSpPr>
        <p:spPr bwMode="auto">
          <a:xfrm>
            <a:off x="10101653" y="4365712"/>
            <a:ext cx="370199" cy="45854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EAF72FE-C525-094E-5FF3-84EA2BEFFE62}"/>
              </a:ext>
            </a:extLst>
          </p:cNvPr>
          <p:cNvSpPr/>
          <p:nvPr/>
        </p:nvSpPr>
        <p:spPr bwMode="auto">
          <a:xfrm>
            <a:off x="8648179" y="4464216"/>
            <a:ext cx="1046797" cy="36004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F62895-4EB8-9C38-8795-EC9B7A1B8513}"/>
              </a:ext>
            </a:extLst>
          </p:cNvPr>
          <p:cNvSpPr/>
          <p:nvPr/>
        </p:nvSpPr>
        <p:spPr bwMode="auto">
          <a:xfrm>
            <a:off x="4880754" y="4026057"/>
            <a:ext cx="216024" cy="8763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024260-288E-44FC-146E-35C266D24C32}"/>
              </a:ext>
            </a:extLst>
          </p:cNvPr>
          <p:cNvSpPr/>
          <p:nvPr/>
        </p:nvSpPr>
        <p:spPr bwMode="auto">
          <a:xfrm>
            <a:off x="5466977" y="4156824"/>
            <a:ext cx="613563" cy="1098184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1D9E6C-219E-1D77-E616-24B95A2EFE81}"/>
              </a:ext>
            </a:extLst>
          </p:cNvPr>
          <p:cNvSpPr/>
          <p:nvPr/>
        </p:nvSpPr>
        <p:spPr bwMode="auto">
          <a:xfrm>
            <a:off x="6275036" y="4178099"/>
            <a:ext cx="613563" cy="1098184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B9D393C9-801A-FD3D-8FC2-A54876DD7790}"/>
              </a:ext>
            </a:extLst>
          </p:cNvPr>
          <p:cNvCxnSpPr>
            <a:stCxn id="19" idx="0"/>
            <a:endCxn id="21" idx="0"/>
          </p:cNvCxnSpPr>
          <p:nvPr/>
        </p:nvCxnSpPr>
        <p:spPr bwMode="auto">
          <a:xfrm rot="16200000" flipV="1">
            <a:off x="6861093" y="2153731"/>
            <a:ext cx="438159" cy="4182812"/>
          </a:xfrm>
          <a:prstGeom prst="bentConnector3">
            <a:avLst>
              <a:gd name="adj1" fmla="val 257426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14911531-3B80-387B-63A1-560C86FA658C}"/>
              </a:ext>
            </a:extLst>
          </p:cNvPr>
          <p:cNvCxnSpPr>
            <a:cxnSpLocks/>
            <a:stCxn id="17" idx="0"/>
            <a:endCxn id="22" idx="0"/>
          </p:cNvCxnSpPr>
          <p:nvPr/>
        </p:nvCxnSpPr>
        <p:spPr bwMode="auto">
          <a:xfrm rot="16200000" flipV="1">
            <a:off x="7760947" y="2169637"/>
            <a:ext cx="137495" cy="4111870"/>
          </a:xfrm>
          <a:prstGeom prst="bentConnector3">
            <a:avLst>
              <a:gd name="adj1" fmla="val 913955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B61A171-463F-F4FB-690E-301F50734C54}"/>
              </a:ext>
            </a:extLst>
          </p:cNvPr>
          <p:cNvCxnSpPr>
            <a:cxnSpLocks/>
            <a:stCxn id="18" idx="0"/>
            <a:endCxn id="23" idx="0"/>
          </p:cNvCxnSpPr>
          <p:nvPr/>
        </p:nvCxnSpPr>
        <p:spPr bwMode="auto">
          <a:xfrm rot="16200000" flipV="1">
            <a:off x="8340480" y="2419438"/>
            <a:ext cx="187613" cy="3704935"/>
          </a:xfrm>
          <a:prstGeom prst="bentConnector3">
            <a:avLst>
              <a:gd name="adj1" fmla="val 365944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6EE8AD79-AA3D-8185-09A8-03037A6DA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565" y="2420887"/>
            <a:ext cx="3625049" cy="3849911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E15C8B63-6807-E6BA-1177-852984B3D1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3123" y="2480002"/>
            <a:ext cx="4094939" cy="373167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1AE3AA8-2A49-8358-C6BA-484D082B6E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5242" y="2528121"/>
            <a:ext cx="4042740" cy="374920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743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55EF348-EDCC-F435-30FD-4FD68FA7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29" y="2168393"/>
            <a:ext cx="3506222" cy="3493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CF78E6-AFF4-C5EA-A78C-7C479EB53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065" y="2165042"/>
            <a:ext cx="8098717" cy="37444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Jabra Evolve2 65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6A03052-95B4-A1E7-10E5-29759B315A99}"/>
              </a:ext>
            </a:extLst>
          </p:cNvPr>
          <p:cNvSpPr/>
          <p:nvPr/>
        </p:nvSpPr>
        <p:spPr bwMode="auto">
          <a:xfrm>
            <a:off x="1444386" y="3120554"/>
            <a:ext cx="432048" cy="36004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FAF4BC3-6123-B067-B70F-8935161BF8A1}"/>
              </a:ext>
            </a:extLst>
          </p:cNvPr>
          <p:cNvSpPr/>
          <p:nvPr/>
        </p:nvSpPr>
        <p:spPr bwMode="auto">
          <a:xfrm>
            <a:off x="1122017" y="3753699"/>
            <a:ext cx="576420" cy="32337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EAF72FE-C525-094E-5FF3-84EA2BEFFE62}"/>
              </a:ext>
            </a:extLst>
          </p:cNvPr>
          <p:cNvSpPr/>
          <p:nvPr/>
        </p:nvSpPr>
        <p:spPr bwMode="auto">
          <a:xfrm>
            <a:off x="1630887" y="3507432"/>
            <a:ext cx="317732" cy="33130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F62895-4EB8-9C38-8795-EC9B7A1B8513}"/>
              </a:ext>
            </a:extLst>
          </p:cNvPr>
          <p:cNvSpPr/>
          <p:nvPr/>
        </p:nvSpPr>
        <p:spPr bwMode="auto">
          <a:xfrm>
            <a:off x="7682973" y="3753698"/>
            <a:ext cx="300644" cy="104345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024260-288E-44FC-146E-35C266D24C32}"/>
              </a:ext>
            </a:extLst>
          </p:cNvPr>
          <p:cNvSpPr/>
          <p:nvPr/>
        </p:nvSpPr>
        <p:spPr bwMode="auto">
          <a:xfrm flipH="1">
            <a:off x="5181338" y="3685109"/>
            <a:ext cx="541225" cy="70033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1D9E6C-219E-1D77-E616-24B95A2EFE81}"/>
              </a:ext>
            </a:extLst>
          </p:cNvPr>
          <p:cNvSpPr/>
          <p:nvPr/>
        </p:nvSpPr>
        <p:spPr bwMode="auto">
          <a:xfrm>
            <a:off x="5856717" y="3429000"/>
            <a:ext cx="670538" cy="125248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B9D393C9-801A-FD3D-8FC2-A54876DD7790}"/>
              </a:ext>
            </a:extLst>
          </p:cNvPr>
          <p:cNvCxnSpPr>
            <a:cxnSpLocks/>
            <a:stCxn id="19" idx="0"/>
            <a:endCxn id="21" idx="0"/>
          </p:cNvCxnSpPr>
          <p:nvPr/>
        </p:nvCxnSpPr>
        <p:spPr bwMode="auto">
          <a:xfrm rot="16200000" flipH="1">
            <a:off x="4688391" y="608794"/>
            <a:ext cx="246266" cy="6043542"/>
          </a:xfrm>
          <a:prstGeom prst="bentConnector3">
            <a:avLst>
              <a:gd name="adj1" fmla="val -318838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14911531-3B80-387B-63A1-560C86FA658C}"/>
              </a:ext>
            </a:extLst>
          </p:cNvPr>
          <p:cNvCxnSpPr>
            <a:cxnSpLocks/>
            <a:stCxn id="17" idx="0"/>
            <a:endCxn id="22" idx="0"/>
          </p:cNvCxnSpPr>
          <p:nvPr/>
        </p:nvCxnSpPr>
        <p:spPr bwMode="auto">
          <a:xfrm rot="16200000" flipH="1">
            <a:off x="3273902" y="1507061"/>
            <a:ext cx="564555" cy="3791540"/>
          </a:xfrm>
          <a:prstGeom prst="bentConnector3">
            <a:avLst>
              <a:gd name="adj1" fmla="val -112321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B61A171-463F-F4FB-690E-301F50734C54}"/>
              </a:ext>
            </a:extLst>
          </p:cNvPr>
          <p:cNvCxnSpPr>
            <a:cxnSpLocks/>
            <a:stCxn id="18" idx="0"/>
            <a:endCxn id="23" idx="0"/>
          </p:cNvCxnSpPr>
          <p:nvPr/>
        </p:nvCxnSpPr>
        <p:spPr bwMode="auto">
          <a:xfrm rot="5400000" flipH="1" flipV="1">
            <a:off x="3638757" y="1200471"/>
            <a:ext cx="324699" cy="4781759"/>
          </a:xfrm>
          <a:prstGeom prst="bentConnector3">
            <a:avLst>
              <a:gd name="adj1" fmla="val 498546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698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Jabra Evolve2 65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6A03052-95B4-A1E7-10E5-29759B315A99}"/>
              </a:ext>
            </a:extLst>
          </p:cNvPr>
          <p:cNvSpPr/>
          <p:nvPr/>
        </p:nvSpPr>
        <p:spPr bwMode="auto">
          <a:xfrm>
            <a:off x="1444386" y="3120554"/>
            <a:ext cx="432048" cy="36004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FAF4BC3-6123-B067-B70F-8935161BF8A1}"/>
              </a:ext>
            </a:extLst>
          </p:cNvPr>
          <p:cNvSpPr/>
          <p:nvPr/>
        </p:nvSpPr>
        <p:spPr bwMode="auto">
          <a:xfrm>
            <a:off x="1122017" y="3753699"/>
            <a:ext cx="576420" cy="32337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EAF72FE-C525-094E-5FF3-84EA2BEFFE62}"/>
              </a:ext>
            </a:extLst>
          </p:cNvPr>
          <p:cNvSpPr/>
          <p:nvPr/>
        </p:nvSpPr>
        <p:spPr bwMode="auto">
          <a:xfrm>
            <a:off x="1630887" y="3507432"/>
            <a:ext cx="317732" cy="33130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F62895-4EB8-9C38-8795-EC9B7A1B8513}"/>
              </a:ext>
            </a:extLst>
          </p:cNvPr>
          <p:cNvSpPr/>
          <p:nvPr/>
        </p:nvSpPr>
        <p:spPr bwMode="auto">
          <a:xfrm>
            <a:off x="7682973" y="3753698"/>
            <a:ext cx="300644" cy="104345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024260-288E-44FC-146E-35C266D24C32}"/>
              </a:ext>
            </a:extLst>
          </p:cNvPr>
          <p:cNvSpPr/>
          <p:nvPr/>
        </p:nvSpPr>
        <p:spPr bwMode="auto">
          <a:xfrm flipH="1">
            <a:off x="5181338" y="3685109"/>
            <a:ext cx="541225" cy="70033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1D9E6C-219E-1D77-E616-24B95A2EFE81}"/>
              </a:ext>
            </a:extLst>
          </p:cNvPr>
          <p:cNvSpPr/>
          <p:nvPr/>
        </p:nvSpPr>
        <p:spPr bwMode="auto">
          <a:xfrm>
            <a:off x="5856717" y="3429000"/>
            <a:ext cx="670538" cy="125248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B9D393C9-801A-FD3D-8FC2-A54876DD7790}"/>
              </a:ext>
            </a:extLst>
          </p:cNvPr>
          <p:cNvCxnSpPr>
            <a:cxnSpLocks/>
            <a:stCxn id="19" idx="0"/>
            <a:endCxn id="21" idx="0"/>
          </p:cNvCxnSpPr>
          <p:nvPr/>
        </p:nvCxnSpPr>
        <p:spPr bwMode="auto">
          <a:xfrm rot="16200000" flipH="1">
            <a:off x="4688391" y="608794"/>
            <a:ext cx="246266" cy="6043542"/>
          </a:xfrm>
          <a:prstGeom prst="bentConnector3">
            <a:avLst>
              <a:gd name="adj1" fmla="val -318838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14911531-3B80-387B-63A1-560C86FA658C}"/>
              </a:ext>
            </a:extLst>
          </p:cNvPr>
          <p:cNvCxnSpPr>
            <a:cxnSpLocks/>
            <a:stCxn id="17" idx="0"/>
            <a:endCxn id="22" idx="0"/>
          </p:cNvCxnSpPr>
          <p:nvPr/>
        </p:nvCxnSpPr>
        <p:spPr bwMode="auto">
          <a:xfrm rot="16200000" flipH="1">
            <a:off x="3273902" y="1507061"/>
            <a:ext cx="564555" cy="3791540"/>
          </a:xfrm>
          <a:prstGeom prst="bentConnector3">
            <a:avLst>
              <a:gd name="adj1" fmla="val -112321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B61A171-463F-F4FB-690E-301F50734C54}"/>
              </a:ext>
            </a:extLst>
          </p:cNvPr>
          <p:cNvCxnSpPr>
            <a:cxnSpLocks/>
            <a:stCxn id="18" idx="0"/>
            <a:endCxn id="23" idx="0"/>
          </p:cNvCxnSpPr>
          <p:nvPr/>
        </p:nvCxnSpPr>
        <p:spPr bwMode="auto">
          <a:xfrm rot="5400000" flipH="1" flipV="1">
            <a:off x="3638757" y="1200471"/>
            <a:ext cx="324699" cy="4781759"/>
          </a:xfrm>
          <a:prstGeom prst="bentConnector3">
            <a:avLst>
              <a:gd name="adj1" fmla="val 498546"/>
            </a:avLst>
          </a:prstGeom>
          <a:ln w="19050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E016656-688E-EA8B-6914-EA454B1E8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1" y="1983528"/>
            <a:ext cx="9515613" cy="45837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CF78E6-AFF4-C5EA-A78C-7C479EB53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42" y="93352"/>
            <a:ext cx="4790400" cy="2214826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B22BE3F-DE82-3BD1-88DE-F4AEE8F0B5E3}"/>
              </a:ext>
            </a:extLst>
          </p:cNvPr>
          <p:cNvSpPr/>
          <p:nvPr/>
        </p:nvSpPr>
        <p:spPr bwMode="auto">
          <a:xfrm>
            <a:off x="1054992" y="3789040"/>
            <a:ext cx="667736" cy="360311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BFA0637-B7ED-C1D6-590A-2912ECC7C01B}"/>
              </a:ext>
            </a:extLst>
          </p:cNvPr>
          <p:cNvSpPr/>
          <p:nvPr/>
        </p:nvSpPr>
        <p:spPr bwMode="auto">
          <a:xfrm rot="3072154">
            <a:off x="1232900" y="3220621"/>
            <a:ext cx="813062" cy="491009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A0FA3F-D4FE-597B-53D8-CC4B0A263ACE}"/>
              </a:ext>
            </a:extLst>
          </p:cNvPr>
          <p:cNvSpPr/>
          <p:nvPr/>
        </p:nvSpPr>
        <p:spPr bwMode="auto">
          <a:xfrm>
            <a:off x="3918904" y="3830346"/>
            <a:ext cx="667736" cy="360311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B72831-A976-21F1-4798-8A96C3FDDD1B}"/>
              </a:ext>
            </a:extLst>
          </p:cNvPr>
          <p:cNvSpPr/>
          <p:nvPr/>
        </p:nvSpPr>
        <p:spPr bwMode="auto">
          <a:xfrm rot="3072154">
            <a:off x="4096812" y="3261927"/>
            <a:ext cx="813062" cy="491009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CCEF18D-92F9-FA6C-D8D7-0A41EB38FD3C}"/>
              </a:ext>
            </a:extLst>
          </p:cNvPr>
          <p:cNvSpPr/>
          <p:nvPr/>
        </p:nvSpPr>
        <p:spPr bwMode="auto">
          <a:xfrm rot="7276079">
            <a:off x="7153091" y="3848520"/>
            <a:ext cx="750158" cy="41537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7773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930" y="1484784"/>
            <a:ext cx="11607874" cy="2706458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930" y="3849583"/>
            <a:ext cx="10840028" cy="1660654"/>
          </a:xfrm>
        </p:spPr>
        <p:txBody>
          <a:bodyPr/>
          <a:lstStyle/>
          <a:p>
            <a:r>
              <a:rPr lang="en-US" altLang="zh-CN" dirty="0"/>
              <a:t>Through Beamforming and 3D Modelling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2F34B-B5F3-6431-7E4B-333B64803D0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72853DE-DC25-EA59-6867-4422EDFB7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066" y="540567"/>
            <a:ext cx="5497200" cy="5988962"/>
          </a:xfrm>
          <a:prstGeom prst="rect">
            <a:avLst/>
          </a:prstGeo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D97B1D-35DB-CFB6-BA0A-DE0EFDEF2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00" y="531804"/>
            <a:ext cx="5500466" cy="5992520"/>
          </a:xfrm>
          <a:prstGeom prst="rect">
            <a:avLst/>
          </a:prstGeom>
        </p:spPr>
      </p:pic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F7039888-43F8-C7D7-218A-0ED3F79FE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734" y="6178773"/>
            <a:ext cx="3185714" cy="28803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Jabra Evolve2 65 – foam front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93430EA-2489-3921-4839-DE2529EFE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39" y="533583"/>
            <a:ext cx="5497200" cy="5988962"/>
          </a:xfrm>
          <a:prstGeom prst="rect">
            <a:avLst/>
          </a:prstGeom>
        </p:spPr>
      </p:pic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20769DA1-8B98-C4FB-E159-806D25C842C0}"/>
              </a:ext>
            </a:extLst>
          </p:cNvPr>
          <p:cNvSpPr txBox="1">
            <a:spLocks/>
          </p:cNvSpPr>
          <p:nvPr/>
        </p:nvSpPr>
        <p:spPr bwMode="auto">
          <a:xfrm>
            <a:off x="7462111" y="6178773"/>
            <a:ext cx="3185714" cy="28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kern="0" dirty="0"/>
              <a:t>Jabra Evolve2 75</a:t>
            </a:r>
          </a:p>
        </p:txBody>
      </p:sp>
      <p:sp>
        <p:nvSpPr>
          <p:cNvPr id="24" name="内容占位符 1">
            <a:extLst>
              <a:ext uri="{FF2B5EF4-FFF2-40B4-BE49-F238E27FC236}">
                <a16:creationId xmlns:a16="http://schemas.microsoft.com/office/drawing/2014/main" id="{19ADCBB3-EE69-9194-2125-B089F7C92D99}"/>
              </a:ext>
            </a:extLst>
          </p:cNvPr>
          <p:cNvSpPr txBox="1">
            <a:spLocks/>
          </p:cNvSpPr>
          <p:nvPr/>
        </p:nvSpPr>
        <p:spPr bwMode="auto">
          <a:xfrm>
            <a:off x="1846734" y="6178773"/>
            <a:ext cx="3185714" cy="28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kern="0" dirty="0"/>
              <a:t>Jabra Evolve2 65</a:t>
            </a:r>
          </a:p>
          <a:p>
            <a:pPr marL="0" indent="0">
              <a:buFontTx/>
              <a:buNone/>
            </a:pPr>
            <a:endParaRPr lang="en-US" altLang="zh-CN" kern="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6F55D83-306E-B682-B358-2B5B0E216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088" y="525558"/>
            <a:ext cx="5497199" cy="5988961"/>
          </a:xfrm>
          <a:prstGeom prst="rect">
            <a:avLst/>
          </a:prstGeom>
        </p:spPr>
      </p:pic>
      <p:sp>
        <p:nvSpPr>
          <p:cNvPr id="26" name="内容占位符 1">
            <a:extLst>
              <a:ext uri="{FF2B5EF4-FFF2-40B4-BE49-F238E27FC236}">
                <a16:creationId xmlns:a16="http://schemas.microsoft.com/office/drawing/2014/main" id="{A7A586E6-B50D-DDF7-B55E-CF7844D7C533}"/>
              </a:ext>
            </a:extLst>
          </p:cNvPr>
          <p:cNvSpPr txBox="1">
            <a:spLocks/>
          </p:cNvSpPr>
          <p:nvPr/>
        </p:nvSpPr>
        <p:spPr bwMode="auto">
          <a:xfrm>
            <a:off x="7874483" y="6163763"/>
            <a:ext cx="3185714" cy="28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kern="0" dirty="0"/>
              <a:t>Vue Smart Glasses</a:t>
            </a:r>
          </a:p>
          <a:p>
            <a:pPr marL="0" indent="0">
              <a:buFontTx/>
              <a:buNone/>
            </a:pPr>
            <a:endParaRPr lang="en-US" altLang="zh-CN" kern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40" y="-315416"/>
            <a:ext cx="9312374" cy="972716"/>
          </a:xfrm>
        </p:spPr>
        <p:txBody>
          <a:bodyPr/>
          <a:lstStyle/>
          <a:p>
            <a:r>
              <a:rPr lang="en-GB" dirty="0"/>
              <a:t>Results – Simulated Radiation pattern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775CEB4-B5CD-F4EB-6296-2A74189BD3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26"/>
          <a:stretch/>
        </p:blipFill>
        <p:spPr>
          <a:xfrm>
            <a:off x="4513909" y="2420888"/>
            <a:ext cx="2308241" cy="152811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1684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40" y="-315416"/>
            <a:ext cx="9312374" cy="972716"/>
          </a:xfrm>
        </p:spPr>
        <p:txBody>
          <a:bodyPr/>
          <a:lstStyle/>
          <a:p>
            <a:r>
              <a:rPr lang="en-GB" dirty="0"/>
              <a:t>Results – Klippel Scanning example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0C860C3-E28B-A411-6983-65298344E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35" y="3820877"/>
            <a:ext cx="10402752" cy="262926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0C912FF-2E13-719D-84D0-7B04754B2AA0}"/>
              </a:ext>
            </a:extLst>
          </p:cNvPr>
          <p:cNvSpPr txBox="1"/>
          <p:nvPr/>
        </p:nvSpPr>
        <p:spPr>
          <a:xfrm>
            <a:off x="2914408" y="3693529"/>
            <a:ext cx="678295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Results from: </a:t>
            </a:r>
            <a:r>
              <a:rPr lang="zh-CN" altLang="en-US" sz="1200" dirty="0"/>
              <a:t>2019 AES Conference on Headphone Technology - Workshop on 3D Directivity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2D1F84F-B556-CEE6-7E23-C2F6A87C2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793" y="1255644"/>
            <a:ext cx="1524213" cy="204816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9A9940A-4D05-9D96-F2CD-13F6E8FEF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521" y="380364"/>
            <a:ext cx="3411986" cy="318702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F5CCE27-D9A6-0D21-0B26-50F5EA033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42" y="1269779"/>
            <a:ext cx="6135540" cy="20481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1651EF-DC72-F061-F65B-732D53346D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26"/>
          <a:stretch/>
        </p:blipFill>
        <p:spPr>
          <a:xfrm>
            <a:off x="354906" y="1572334"/>
            <a:ext cx="2592439" cy="1716258"/>
          </a:xfrm>
          <a:prstGeom prst="rect">
            <a:avLst/>
          </a:prstGeom>
          <a:ln>
            <a:noFill/>
          </a:ln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D28D30-3B91-25EA-A173-4ACE784A77B6}"/>
              </a:ext>
            </a:extLst>
          </p:cNvPr>
          <p:cNvSpPr/>
          <p:nvPr/>
        </p:nvSpPr>
        <p:spPr bwMode="auto">
          <a:xfrm>
            <a:off x="103682" y="879420"/>
            <a:ext cx="6135540" cy="247862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CBAD580-1F66-570A-F365-B7FFD6345700}"/>
              </a:ext>
            </a:extLst>
          </p:cNvPr>
          <p:cNvSpPr txBox="1"/>
          <p:nvPr/>
        </p:nvSpPr>
        <p:spPr>
          <a:xfrm>
            <a:off x="193666" y="980349"/>
            <a:ext cx="291491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Simulation results TO Jabra Evolve2 65</a:t>
            </a:r>
            <a:endParaRPr lang="zh-CN" altLang="en-US" sz="1200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98A29A3E-C10B-D511-CF09-A1C1878D55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2878" y="1265961"/>
            <a:ext cx="3056230" cy="1911298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32CA8E4-D140-DFAD-DDC5-41F18447FD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2764" y="1315153"/>
            <a:ext cx="3090943" cy="186744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2EEC97D-E1E1-09DA-FDCF-6FBCB6B287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3869" y="1351785"/>
            <a:ext cx="3007887" cy="195202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2E31CF38-89AF-DCF7-4C56-EE4298B8B9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12993" y="1311335"/>
            <a:ext cx="3091256" cy="1867445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1902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4109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8878A08-8A10-F19F-8452-65CC5F9B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576" y="3959928"/>
            <a:ext cx="3740360" cy="2580085"/>
          </a:xfrm>
          <a:prstGeom prst="rect">
            <a:avLst/>
          </a:prstGeo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40" y="-315416"/>
            <a:ext cx="9312374" cy="972716"/>
          </a:xfrm>
        </p:spPr>
        <p:txBody>
          <a:bodyPr/>
          <a:lstStyle/>
          <a:p>
            <a:r>
              <a:rPr lang="en-GB" dirty="0"/>
              <a:t>Results – Simulated Radiation pattern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1D1EF-F721-B4EC-B4D0-836464D0B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78" y="4017316"/>
            <a:ext cx="3740360" cy="2513403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06535B95-56B0-20B1-2379-BA3441AFB32D}"/>
              </a:ext>
            </a:extLst>
          </p:cNvPr>
          <p:cNvSpPr txBox="1">
            <a:spLocks/>
          </p:cNvSpPr>
          <p:nvPr/>
        </p:nvSpPr>
        <p:spPr bwMode="auto">
          <a:xfrm>
            <a:off x="707703" y="3991262"/>
            <a:ext cx="2946348" cy="2147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sz="1400" kern="0" dirty="0"/>
              <a:t>Vue Smart Glasses 5 largest values</a:t>
            </a: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B163F44C-7403-4C6D-47A4-E9ACA6A15CFF}"/>
              </a:ext>
            </a:extLst>
          </p:cNvPr>
          <p:cNvSpPr txBox="1">
            <a:spLocks/>
          </p:cNvSpPr>
          <p:nvPr/>
        </p:nvSpPr>
        <p:spPr bwMode="auto">
          <a:xfrm>
            <a:off x="4993313" y="3991263"/>
            <a:ext cx="2533397" cy="2147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sz="1400" kern="0" dirty="0"/>
              <a:t>Adam A5x 5 largest values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81651EF-DC72-F061-F65B-732D53346D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26"/>
          <a:stretch/>
        </p:blipFill>
        <p:spPr>
          <a:xfrm>
            <a:off x="1486694" y="1086149"/>
            <a:ext cx="2308241" cy="15281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B17D1D2-E4E0-5A81-674E-85A31E2D5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333" y="1203280"/>
            <a:ext cx="2409378" cy="12938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45202B8-835E-6F86-D461-1027F5CD9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9400" y="4027796"/>
            <a:ext cx="3553824" cy="2388057"/>
          </a:xfrm>
          <a:prstGeom prst="rect">
            <a:avLst/>
          </a:prstGeom>
        </p:spPr>
      </p:pic>
      <p:sp>
        <p:nvSpPr>
          <p:cNvPr id="23" name="内容占位符 1">
            <a:extLst>
              <a:ext uri="{FF2B5EF4-FFF2-40B4-BE49-F238E27FC236}">
                <a16:creationId xmlns:a16="http://schemas.microsoft.com/office/drawing/2014/main" id="{02E9A605-7EBE-B376-E037-07323992959C}"/>
              </a:ext>
            </a:extLst>
          </p:cNvPr>
          <p:cNvSpPr txBox="1">
            <a:spLocks/>
          </p:cNvSpPr>
          <p:nvPr/>
        </p:nvSpPr>
        <p:spPr bwMode="auto">
          <a:xfrm>
            <a:off x="8854585" y="4005064"/>
            <a:ext cx="2902490" cy="2147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sz="1400" kern="0" dirty="0"/>
              <a:t>Jabra Evolve2 75 5 largest values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0C860C3-E28B-A411-6983-65298344E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703" y="678886"/>
            <a:ext cx="10402752" cy="262926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94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C0C357-37A2-BAFB-B0F8-D8A1A580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1593391"/>
            <a:ext cx="7128792" cy="475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C452C88-D4BF-3040-E2CC-258F2A73EC8A}"/>
              </a:ext>
            </a:extLst>
          </p:cNvPr>
          <p:cNvSpPr txBox="1"/>
          <p:nvPr/>
        </p:nvSpPr>
        <p:spPr>
          <a:xfrm>
            <a:off x="6743278" y="5870220"/>
            <a:ext cx="2863401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800" dirty="0"/>
              <a:t>Image from: Jordan </a:t>
            </a:r>
            <a:r>
              <a:rPr lang="en-US" altLang="zh-CN" sz="800" dirty="0" err="1"/>
              <a:t>JamiesonMane</a:t>
            </a:r>
            <a:r>
              <a:rPr lang="en-US" altLang="zh-CN" sz="800" dirty="0"/>
              <a:t>. Sound Leakage in Headphones: What It Is and What You Can Do About It | </a:t>
            </a:r>
            <a:r>
              <a:rPr lang="en-US" altLang="zh-CN" sz="800" dirty="0" err="1"/>
              <a:t>Headphonesty</a:t>
            </a:r>
            <a:r>
              <a:rPr lang="en-US" altLang="zh-CN" sz="800" dirty="0"/>
              <a:t>. https://www.headphonesty.com/2021/04/sound leakage/.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2" name="Picture 6" descr="A pair of black headphones&#10;&#10;Description automatically generated">
            <a:extLst>
              <a:ext uri="{FF2B5EF4-FFF2-40B4-BE49-F238E27FC236}">
                <a16:creationId xmlns:a16="http://schemas.microsoft.com/office/drawing/2014/main" id="{4A58FD9A-6A02-44C8-DBD8-8424E0D3B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883" y="2348880"/>
            <a:ext cx="1880440" cy="2783768"/>
          </a:xfrm>
          <a:prstGeom prst="rect">
            <a:avLst/>
          </a:prstGeom>
        </p:spPr>
      </p:pic>
      <p:pic>
        <p:nvPicPr>
          <p:cNvPr id="3" name="Picture 4" descr="A head with headphones on&#10;&#10;Description automatically generated">
            <a:extLst>
              <a:ext uri="{FF2B5EF4-FFF2-40B4-BE49-F238E27FC236}">
                <a16:creationId xmlns:a16="http://schemas.microsoft.com/office/drawing/2014/main" id="{467137D7-3F45-FD4B-5CF0-A5DD0A350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74" r="-230" b="217"/>
          <a:stretch/>
        </p:blipFill>
        <p:spPr>
          <a:xfrm>
            <a:off x="993265" y="2348880"/>
            <a:ext cx="2749506" cy="282458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14635CB-F7B2-2ECD-D9E3-6EB3E9E1E05E}"/>
              </a:ext>
            </a:extLst>
          </p:cNvPr>
          <p:cNvSpPr/>
          <p:nvPr/>
        </p:nvSpPr>
        <p:spPr bwMode="auto">
          <a:xfrm>
            <a:off x="3016090" y="3454662"/>
            <a:ext cx="870697" cy="358102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25B369-41FD-2536-D767-6F9B2DF95F99}"/>
              </a:ext>
            </a:extLst>
          </p:cNvPr>
          <p:cNvSpPr txBox="1"/>
          <p:nvPr/>
        </p:nvSpPr>
        <p:spPr>
          <a:xfrm>
            <a:off x="2326439" y="5289751"/>
            <a:ext cx="2832664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Image from: 2019 AES Conference on Headphone Technology - Workshop on 3D Directivity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A700EE2-DFD9-0BF4-2EBF-4CAC98FC7AFD}"/>
              </a:ext>
            </a:extLst>
          </p:cNvPr>
          <p:cNvCxnSpPr>
            <a:stCxn id="5" idx="6"/>
          </p:cNvCxnSpPr>
          <p:nvPr/>
        </p:nvCxnSpPr>
        <p:spPr bwMode="auto">
          <a:xfrm flipV="1">
            <a:off x="3886787" y="3522802"/>
            <a:ext cx="332096" cy="11091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A417CF9-FFCE-D209-ABE8-E63D3065363F}"/>
              </a:ext>
            </a:extLst>
          </p:cNvPr>
          <p:cNvSpPr txBox="1"/>
          <p:nvPr/>
        </p:nvSpPr>
        <p:spPr>
          <a:xfrm>
            <a:off x="7031311" y="2396651"/>
            <a:ext cx="384952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ea typeface="+mn-lt"/>
                <a:cs typeface="+mn-lt"/>
              </a:rPr>
              <a:t>Sound leakage or intentional radiation will:</a:t>
            </a:r>
          </a:p>
          <a:p>
            <a:pPr marL="359410" indent="-359410"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+mn-lt"/>
                <a:cs typeface="+mn-lt"/>
              </a:rPr>
              <a:t>Impact privacy of content and communication</a:t>
            </a:r>
          </a:p>
          <a:p>
            <a:pPr marL="359410" indent="-359410"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+mn-lt"/>
                <a:cs typeface="+mn-lt"/>
              </a:rPr>
              <a:t>Create noise in calm environment like workspace or library</a:t>
            </a:r>
          </a:p>
          <a:p>
            <a:pPr marL="359410" indent="-359410"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+mn-lt"/>
                <a:cs typeface="+mn-lt"/>
              </a:rPr>
              <a:t>Give undesired feedback to recording microphone (echo)</a:t>
            </a:r>
          </a:p>
          <a:p>
            <a:pPr marL="359410" indent="-359410"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+mn-lt"/>
                <a:cs typeface="+mn-lt"/>
              </a:rPr>
              <a:t>Disturbing the input microphone in Active Noise Reduction (ANC) devices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479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5" name="Picture 5" descr="A close up of a headphones&#10;&#10;Description automatically generated">
            <a:extLst>
              <a:ext uri="{FF2B5EF4-FFF2-40B4-BE49-F238E27FC236}">
                <a16:creationId xmlns:a16="http://schemas.microsoft.com/office/drawing/2014/main" id="{7710B1A5-5716-790D-0CF5-793E5DE3DB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959" b="-272"/>
          <a:stretch/>
        </p:blipFill>
        <p:spPr>
          <a:xfrm>
            <a:off x="8639000" y="660759"/>
            <a:ext cx="2250031" cy="2920080"/>
          </a:xfrm>
          <a:prstGeom prst="rect">
            <a:avLst/>
          </a:prstGeom>
        </p:spPr>
      </p:pic>
      <p:pic>
        <p:nvPicPr>
          <p:cNvPr id="6" name="Picture 13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46CD43DD-BBAB-2637-94E4-8ADB49963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586" y="3692137"/>
            <a:ext cx="2743200" cy="2027583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75CE80E4-A63F-78C7-10CD-4E8C347B44CB}"/>
              </a:ext>
            </a:extLst>
          </p:cNvPr>
          <p:cNvSpPr/>
          <p:nvPr/>
        </p:nvSpPr>
        <p:spPr>
          <a:xfrm>
            <a:off x="8327454" y="565407"/>
            <a:ext cx="2865307" cy="572021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2000" dirty="0" err="1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578ADACF-9256-FCC6-A125-CEE0DC7942A1}"/>
              </a:ext>
            </a:extLst>
          </p:cNvPr>
          <p:cNvSpPr txBox="1"/>
          <p:nvPr/>
        </p:nvSpPr>
        <p:spPr>
          <a:xfrm>
            <a:off x="8376210" y="5736451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Meng, Fanyu, </a:t>
            </a:r>
            <a:r>
              <a:rPr lang="en-US" sz="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Anbo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Yu, and Dani Fernandez. "Sound leakage investigation of ANC headphones using particle velocity sensors."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INTER-NOISE and NOISE-CON Congress and Conference Proceedings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261. No. 6. Institute of Noise Control Engineering, 2020.</a:t>
            </a:r>
            <a:endParaRPr lang="LID4096" sz="600" dirty="0"/>
          </a:p>
        </p:txBody>
      </p:sp>
      <p:pic>
        <p:nvPicPr>
          <p:cNvPr id="13" name="Picture 11" descr="A headphones on a mannequin&#10;&#10;Description automatically generated">
            <a:extLst>
              <a:ext uri="{FF2B5EF4-FFF2-40B4-BE49-F238E27FC236}">
                <a16:creationId xmlns:a16="http://schemas.microsoft.com/office/drawing/2014/main" id="{529D70D0-FA90-889F-B6C6-424181DF1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671" y="1512418"/>
            <a:ext cx="1867845" cy="2678092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2C6B35B8-26E1-1AEA-F5C8-E7A6B6BE08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092" y="4290524"/>
            <a:ext cx="2610952" cy="1586819"/>
          </a:xfrm>
          <a:prstGeom prst="rect">
            <a:avLst/>
          </a:prstGeom>
        </p:spPr>
      </p:pic>
      <p:sp>
        <p:nvSpPr>
          <p:cNvPr id="15" name="Rectangle 16">
            <a:extLst>
              <a:ext uri="{FF2B5EF4-FFF2-40B4-BE49-F238E27FC236}">
                <a16:creationId xmlns:a16="http://schemas.microsoft.com/office/drawing/2014/main" id="{CA9E82D4-523A-6910-7033-47E3CF67C080}"/>
              </a:ext>
            </a:extLst>
          </p:cNvPr>
          <p:cNvSpPr/>
          <p:nvPr/>
        </p:nvSpPr>
        <p:spPr>
          <a:xfrm>
            <a:off x="5207173" y="1220503"/>
            <a:ext cx="2865307" cy="507298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2000" dirty="0" err="1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CBB59F1-DBC6-7B34-B50A-249D3D35EA17}"/>
              </a:ext>
            </a:extLst>
          </p:cNvPr>
          <p:cNvSpPr txBox="1"/>
          <p:nvPr/>
        </p:nvSpPr>
        <p:spPr>
          <a:xfrm>
            <a:off x="5268226" y="5905818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Workshop 3d Directivity Data in Headsets and Hearables - R.Werner (KLIPPEL GmbH) - online</a:t>
            </a:r>
            <a:endParaRPr lang="LID4096" sz="600" dirty="0"/>
          </a:p>
        </p:txBody>
      </p:sp>
      <p:pic>
        <p:nvPicPr>
          <p:cNvPr id="17" name="Picture 18" descr="A close-up of a machine&#10;&#10;Description automatically generated">
            <a:extLst>
              <a:ext uri="{FF2B5EF4-FFF2-40B4-BE49-F238E27FC236}">
                <a16:creationId xmlns:a16="http://schemas.microsoft.com/office/drawing/2014/main" id="{648A733E-05BE-377B-1CC0-747D62466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2205" y="3884796"/>
            <a:ext cx="2743200" cy="2152758"/>
          </a:xfrm>
          <a:prstGeom prst="rect">
            <a:avLst/>
          </a:prstGeom>
        </p:spPr>
      </p:pic>
      <p:pic>
        <p:nvPicPr>
          <p:cNvPr id="18" name="Picture 3" descr="Yes, The Acoustic Camera Is A Real Thing - Bobby Owsinski's Music ...">
            <a:extLst>
              <a:ext uri="{FF2B5EF4-FFF2-40B4-BE49-F238E27FC236}">
                <a16:creationId xmlns:a16="http://schemas.microsoft.com/office/drawing/2014/main" id="{81ABFA8F-4A72-ACA8-186E-9198BD4E08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6181" y="1607307"/>
            <a:ext cx="2743200" cy="1562582"/>
          </a:xfrm>
          <a:prstGeom prst="rect">
            <a:avLst/>
          </a:prstGeom>
        </p:spPr>
      </p:pic>
      <p:sp>
        <p:nvSpPr>
          <p:cNvPr id="19" name="Rectangle 4">
            <a:extLst>
              <a:ext uri="{FF2B5EF4-FFF2-40B4-BE49-F238E27FC236}">
                <a16:creationId xmlns:a16="http://schemas.microsoft.com/office/drawing/2014/main" id="{A705C43B-9496-1211-BEF9-41AE69A952D8}"/>
              </a:ext>
            </a:extLst>
          </p:cNvPr>
          <p:cNvSpPr/>
          <p:nvPr/>
        </p:nvSpPr>
        <p:spPr>
          <a:xfrm>
            <a:off x="1586535" y="1520715"/>
            <a:ext cx="3316908" cy="477277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2000" dirty="0" err="1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93CF234-9BE4-1A32-FB06-DAB73C20C7A4}"/>
              </a:ext>
            </a:extLst>
          </p:cNvPr>
          <p:cNvSpPr txBox="1"/>
          <p:nvPr/>
        </p:nvSpPr>
        <p:spPr>
          <a:xfrm>
            <a:off x="1942732" y="3296510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PULSE Array-based Noise Source Identification Solutions:</a:t>
            </a:r>
          </a:p>
          <a:p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Beamforming Type 8608, Acoustic Holography Type 8607 and</a:t>
            </a:r>
          </a:p>
          <a:p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Spherical Beamforming Type 8606</a:t>
            </a:r>
            <a:endParaRPr lang="LID4096" sz="6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0471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devices</a:t>
            </a:r>
          </a:p>
        </p:txBody>
      </p:sp>
      <p:pic>
        <p:nvPicPr>
          <p:cNvPr id="6" name="内容占位符 5" descr="图表, 散点图, 气泡图&#10;&#10;描述已自动生成">
            <a:extLst>
              <a:ext uri="{FF2B5EF4-FFF2-40B4-BE49-F238E27FC236}">
                <a16:creationId xmlns:a16="http://schemas.microsoft.com/office/drawing/2014/main" id="{4E3DB923-A525-E85E-438F-6627B35D7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87" y="2295833"/>
            <a:ext cx="2326782" cy="2534240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D685BCA-BFE3-DC26-D7E9-FA884C4EE37F}"/>
              </a:ext>
            </a:extLst>
          </p:cNvPr>
          <p:cNvSpPr/>
          <p:nvPr/>
        </p:nvSpPr>
        <p:spPr bwMode="auto">
          <a:xfrm>
            <a:off x="1391118" y="2436969"/>
            <a:ext cx="2411151" cy="2359277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66F3A51-6E8B-A91F-C752-CCFD8AF41F77}"/>
              </a:ext>
            </a:extLst>
          </p:cNvPr>
          <p:cNvCxnSpPr>
            <a:cxnSpLocks/>
            <a:stCxn id="12" idx="2"/>
            <a:endCxn id="12" idx="6"/>
          </p:cNvCxnSpPr>
          <p:nvPr/>
        </p:nvCxnSpPr>
        <p:spPr bwMode="auto">
          <a:xfrm>
            <a:off x="1391118" y="3616608"/>
            <a:ext cx="241115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1D5D7CC-FEA1-A054-C26D-AD581991714D}"/>
              </a:ext>
            </a:extLst>
          </p:cNvPr>
          <p:cNvSpPr txBox="1"/>
          <p:nvPr/>
        </p:nvSpPr>
        <p:spPr>
          <a:xfrm>
            <a:off x="1558053" y="5012270"/>
            <a:ext cx="2448271" cy="1333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B&amp;K 36 channel </a:t>
            </a:r>
            <a:r>
              <a:rPr lang="en-US" altLang="zh-CN" dirty="0"/>
              <a:t>sliced wheel arrays:</a:t>
            </a:r>
          </a:p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Diameter: 0.45m</a:t>
            </a:r>
          </a:p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Average microphone spacing: </a:t>
            </a:r>
            <a:r>
              <a:rPr lang="en-US" altLang="zh-CN" dirty="0"/>
              <a:t>0.066</a:t>
            </a:r>
            <a:r>
              <a:rPr lang="en-US" altLang="zh-CN" dirty="0">
                <a:latin typeface="+mn-lt"/>
              </a:rPr>
              <a:t>m</a:t>
            </a:r>
            <a:endParaRPr lang="zh-CN" altLang="en-US" dirty="0" err="1">
              <a:latin typeface="+mn-lt"/>
            </a:endParaRPr>
          </a:p>
        </p:txBody>
      </p:sp>
      <p:pic>
        <p:nvPicPr>
          <p:cNvPr id="19" name="图片 18" descr="5128 型 - 高频头部和躯干模拟器">
            <a:extLst>
              <a:ext uri="{FF2B5EF4-FFF2-40B4-BE49-F238E27FC236}">
                <a16:creationId xmlns:a16="http://schemas.microsoft.com/office/drawing/2014/main" id="{2AEEDB18-3901-123A-2F3D-79DE0C0617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r="24785"/>
          <a:stretch/>
        </p:blipFill>
        <p:spPr bwMode="auto">
          <a:xfrm>
            <a:off x="4790045" y="2458075"/>
            <a:ext cx="2261432" cy="2534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315E88F-2F36-FDE6-BE69-CD6B52C5F558}"/>
              </a:ext>
            </a:extLst>
          </p:cNvPr>
          <p:cNvSpPr txBox="1"/>
          <p:nvPr/>
        </p:nvSpPr>
        <p:spPr>
          <a:xfrm>
            <a:off x="4765042" y="5057224"/>
            <a:ext cx="2448271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B&amp;K Head and Torso Simulator (HATS) Type 5128</a:t>
            </a:r>
          </a:p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With the Type 4620 ear simulator</a:t>
            </a:r>
            <a:endParaRPr lang="zh-CN" altLang="en-US" dirty="0" err="1">
              <a:latin typeface="+mn-lt"/>
            </a:endParaRPr>
          </a:p>
        </p:txBody>
      </p:sp>
      <p:pic>
        <p:nvPicPr>
          <p:cNvPr id="1028" name="Picture 4" descr="Azure Kinect DK">
            <a:extLst>
              <a:ext uri="{FF2B5EF4-FFF2-40B4-BE49-F238E27FC236}">
                <a16:creationId xmlns:a16="http://schemas.microsoft.com/office/drawing/2014/main" id="{662999BA-B85B-EE7A-6869-06F9FFE24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0"/>
          <a:stretch/>
        </p:blipFill>
        <p:spPr bwMode="auto">
          <a:xfrm>
            <a:off x="7041604" y="2553866"/>
            <a:ext cx="4464846" cy="298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59F480D-C938-6702-2A44-D0470B4F2442}"/>
              </a:ext>
            </a:extLst>
          </p:cNvPr>
          <p:cNvSpPr txBox="1"/>
          <p:nvPr/>
        </p:nvSpPr>
        <p:spPr>
          <a:xfrm>
            <a:off x="8108975" y="5452203"/>
            <a:ext cx="2448271" cy="543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Azure Kinect Developer Kit</a:t>
            </a:r>
          </a:p>
          <a:p>
            <a:pPr algn="l">
              <a:spcBef>
                <a:spcPts val="432"/>
              </a:spcBef>
            </a:pPr>
            <a:endParaRPr lang="zh-CN" altLang="en-US" dirty="0" err="1">
              <a:latin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77B6546-8889-55DC-C236-12D42AC12D4E}"/>
              </a:ext>
            </a:extLst>
          </p:cNvPr>
          <p:cNvSpPr/>
          <p:nvPr/>
        </p:nvSpPr>
        <p:spPr bwMode="auto">
          <a:xfrm>
            <a:off x="7041604" y="4841200"/>
            <a:ext cx="978927" cy="25420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3F0D336-D461-16B7-0914-8F676C1F243B}"/>
              </a:ext>
            </a:extLst>
          </p:cNvPr>
          <p:cNvSpPr/>
          <p:nvPr/>
        </p:nvSpPr>
        <p:spPr bwMode="auto">
          <a:xfrm>
            <a:off x="10252780" y="4402073"/>
            <a:ext cx="1283394" cy="25420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48DE6667-1AA1-071D-64AA-0F3C7092AB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2"/>
          <a:stretch/>
        </p:blipFill>
        <p:spPr>
          <a:xfrm>
            <a:off x="217407" y="1988840"/>
            <a:ext cx="4061821" cy="306161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86C5ABD-9A7D-F02C-3E71-9DCE3DFC1E2D}"/>
              </a:ext>
            </a:extLst>
          </p:cNvPr>
          <p:cNvSpPr txBox="1"/>
          <p:nvPr/>
        </p:nvSpPr>
        <p:spPr>
          <a:xfrm>
            <a:off x="622598" y="1609970"/>
            <a:ext cx="2832664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Image from: Product Data: PULSE Array Acoustics, Refined Beamforming Calculations BZ-5639 (BP-2543)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C44A76-4B9A-474C-6280-76C55A1B7D3C}"/>
              </a:ext>
            </a:extLst>
          </p:cNvPr>
          <p:cNvSpPr/>
          <p:nvPr/>
        </p:nvSpPr>
        <p:spPr bwMode="auto">
          <a:xfrm>
            <a:off x="38238" y="1446450"/>
            <a:ext cx="4222998" cy="351194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30" name="Picture 5">
            <a:extLst>
              <a:ext uri="{FF2B5EF4-FFF2-40B4-BE49-F238E27FC236}">
                <a16:creationId xmlns:a16="http://schemas.microsoft.com/office/drawing/2014/main" id="{1C7221D8-453E-EA91-E1B0-B2D530197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0675" y="2101625"/>
            <a:ext cx="4598134" cy="332447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FC605DA1-16BD-8BC5-E483-423681C906BB}"/>
              </a:ext>
            </a:extLst>
          </p:cNvPr>
          <p:cNvSpPr/>
          <p:nvPr/>
        </p:nvSpPr>
        <p:spPr bwMode="auto">
          <a:xfrm>
            <a:off x="7292444" y="1839467"/>
            <a:ext cx="4222998" cy="351194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24" name="文本框 1023">
            <a:extLst>
              <a:ext uri="{FF2B5EF4-FFF2-40B4-BE49-F238E27FC236}">
                <a16:creationId xmlns:a16="http://schemas.microsoft.com/office/drawing/2014/main" id="{79828587-3D74-1310-533A-101AC8B05D13}"/>
              </a:ext>
            </a:extLst>
          </p:cNvPr>
          <p:cNvSpPr txBox="1"/>
          <p:nvPr/>
        </p:nvSpPr>
        <p:spPr>
          <a:xfrm>
            <a:off x="9911630" y="1973762"/>
            <a:ext cx="1464512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000" dirty="0"/>
              <a:t>Example of scanning result</a:t>
            </a:r>
            <a:endParaRPr lang="zh-CN" altLang="en-US" sz="10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2737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10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Jabra Evolve2 65 Busylight">
            <a:extLst>
              <a:ext uri="{FF2B5EF4-FFF2-40B4-BE49-F238E27FC236}">
                <a16:creationId xmlns:a16="http://schemas.microsoft.com/office/drawing/2014/main" id="{8BC55A32-A47C-1811-A7D2-492F05FA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26" y="1948756"/>
            <a:ext cx="2853860" cy="228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Device under test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8859F-507F-8FD4-F4A0-EAD29BC4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670" y="4689915"/>
            <a:ext cx="3870167" cy="87555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GB" dirty="0" err="1"/>
              <a:t>Drived</a:t>
            </a:r>
            <a:r>
              <a:rPr lang="en-GB" dirty="0"/>
              <a:t> by pc through Bluetooth play equalized white noise, same SPL from in ear microphone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0C70B5-5688-7AC3-F855-0AA0AA07C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4"/>
          <a:stretch/>
        </p:blipFill>
        <p:spPr bwMode="auto">
          <a:xfrm>
            <a:off x="830271" y="1504963"/>
            <a:ext cx="1957666" cy="31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Your Everyday Smart Glasses">
            <a:extLst>
              <a:ext uri="{FF2B5EF4-FFF2-40B4-BE49-F238E27FC236}">
                <a16:creationId xmlns:a16="http://schemas.microsoft.com/office/drawing/2014/main" id="{36CE19AC-6C13-8DD8-B352-D0CFD3D54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365" y="2148752"/>
            <a:ext cx="3176375" cy="207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0985AF-44E1-BB96-A33F-D5D80E1C5B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86" b="89297" l="6250" r="92679">
                        <a14:foregroundMark x1="21250" y1="41896" x2="21250" y2="41896"/>
                        <a14:foregroundMark x1="23393" y1="39144" x2="20000" y2="51376"/>
                        <a14:foregroundMark x1="33750" y1="34557" x2="23929" y2="38532"/>
                        <a14:foregroundMark x1="23929" y1="38532" x2="23929" y2="37920"/>
                        <a14:foregroundMark x1="24286" y1="36697" x2="22321" y2="36697"/>
                        <a14:foregroundMark x1="17679" y1="11009" x2="19643" y2="57187"/>
                        <a14:foregroundMark x1="14821" y1="21101" x2="14464" y2="57492"/>
                        <a14:foregroundMark x1="11786" y1="18654" x2="13750" y2="60550"/>
                        <a14:foregroundMark x1="8393" y1="25076" x2="9464" y2="66055"/>
                        <a14:foregroundMark x1="8214" y1="22630" x2="9107" y2="71865"/>
                        <a14:foregroundMark x1="6250" y1="33945" x2="8214" y2="83486"/>
                        <a14:foregroundMark x1="28393" y1="16820" x2="30179" y2="27217"/>
                        <a14:foregroundMark x1="33750" y1="15291" x2="36250" y2="30275"/>
                        <a14:foregroundMark x1="63214" y1="15596" x2="61964" y2="53211"/>
                        <a14:foregroundMark x1="59286" y1="25382" x2="59821" y2="56269"/>
                        <a14:foregroundMark x1="60179" y1="63609" x2="60714" y2="82569"/>
                        <a14:foregroundMark x1="29107" y1="75841" x2="36250" y2="79511"/>
                        <a14:foregroundMark x1="42679" y1="63303" x2="40536" y2="74312"/>
                        <a14:foregroundMark x1="71250" y1="37003" x2="70000" y2="57798"/>
                        <a14:foregroundMark x1="68929" y1="24159" x2="72500" y2="45566"/>
                        <a14:foregroundMark x1="79643" y1="19572" x2="82321" y2="40979"/>
                        <a14:foregroundMark x1="86250" y1="15596" x2="88214" y2="35474"/>
                        <a14:foregroundMark x1="90179" y1="15902" x2="92679" y2="44037"/>
                        <a14:foregroundMark x1="91607" y1="11927" x2="90000" y2="41896"/>
                        <a14:foregroundMark x1="90000" y1="41896" x2="90000" y2="41896"/>
                        <a14:foregroundMark x1="88393" y1="84404" x2="88036" y2="86850"/>
                        <a14:foregroundMark x1="88527" y1="83486" x2="88393" y2="84404"/>
                        <a14:foregroundMark x1="88750" y1="81957" x2="88527" y2="83486"/>
                        <a14:foregroundMark x1="87857" y1="81040" x2="87857" y2="81040"/>
                        <a14:foregroundMark x1="21250" y1="82263" x2="21250" y2="82263"/>
                        <a14:foregroundMark x1="20000" y1="80734" x2="20357" y2="84098"/>
                        <a14:foregroundMark x1="40357" y1="78593" x2="39464" y2="82875"/>
                        <a14:foregroundMark x1="71607" y1="81040" x2="71250" y2="86850"/>
                        <a14:foregroundMark x1="89107" y1="80122" x2="89107" y2="87768"/>
                        <a14:backgroundMark x1="2143" y1="58716" x2="2143" y2="587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2363" y="2358604"/>
            <a:ext cx="2980537" cy="1740421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3BAFF01-8213-0383-BBAC-CB42575D9DAD}"/>
              </a:ext>
            </a:extLst>
          </p:cNvPr>
          <p:cNvSpPr/>
          <p:nvPr/>
        </p:nvSpPr>
        <p:spPr bwMode="auto">
          <a:xfrm>
            <a:off x="380462" y="1976721"/>
            <a:ext cx="2429373" cy="252028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C1E56C1-B471-79C2-C9D2-F0024632198D}"/>
              </a:ext>
            </a:extLst>
          </p:cNvPr>
          <p:cNvSpPr/>
          <p:nvPr/>
        </p:nvSpPr>
        <p:spPr bwMode="auto">
          <a:xfrm>
            <a:off x="3092432" y="1978804"/>
            <a:ext cx="2578295" cy="252028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410F2D9-0A9A-ABE3-F745-AD0F97A90693}"/>
              </a:ext>
            </a:extLst>
          </p:cNvPr>
          <p:cNvSpPr/>
          <p:nvPr/>
        </p:nvSpPr>
        <p:spPr bwMode="auto">
          <a:xfrm>
            <a:off x="5990065" y="2006290"/>
            <a:ext cx="2870702" cy="252028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5ED9CA2-AC2A-2367-6B73-84B8F267CC00}"/>
              </a:ext>
            </a:extLst>
          </p:cNvPr>
          <p:cNvSpPr/>
          <p:nvPr/>
        </p:nvSpPr>
        <p:spPr bwMode="auto">
          <a:xfrm>
            <a:off x="9258294" y="2002097"/>
            <a:ext cx="2336518" cy="253726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862D5C7D-7282-3ED7-C2D3-AFE14998F659}"/>
              </a:ext>
            </a:extLst>
          </p:cNvPr>
          <p:cNvSpPr txBox="1">
            <a:spLocks/>
          </p:cNvSpPr>
          <p:nvPr/>
        </p:nvSpPr>
        <p:spPr bwMode="auto">
          <a:xfrm>
            <a:off x="3328340" y="4154036"/>
            <a:ext cx="2578295" cy="38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altLang="zh-CN" sz="1600" dirty="0"/>
              <a:t>Jabra Evolve2 65 (HP2)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355CFA9-FDE2-23DB-5137-D475AF5DA412}"/>
              </a:ext>
            </a:extLst>
          </p:cNvPr>
          <p:cNvSpPr txBox="1">
            <a:spLocks/>
          </p:cNvSpPr>
          <p:nvPr/>
        </p:nvSpPr>
        <p:spPr bwMode="auto">
          <a:xfrm>
            <a:off x="506444" y="4141960"/>
            <a:ext cx="2360658" cy="49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1600" kern="0" dirty="0"/>
              <a:t>Jabra Evolve2 75 (HP1)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C27C6DF7-5C81-D616-A35F-C401AA797259}"/>
              </a:ext>
            </a:extLst>
          </p:cNvPr>
          <p:cNvSpPr txBox="1">
            <a:spLocks/>
          </p:cNvSpPr>
          <p:nvPr/>
        </p:nvSpPr>
        <p:spPr bwMode="auto">
          <a:xfrm>
            <a:off x="6744093" y="4154753"/>
            <a:ext cx="2578295" cy="38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zh-CN" dirty="0"/>
              <a:t>Adam A5x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039C3723-4EC8-0FA6-8A20-ED1601CA94A8}"/>
              </a:ext>
            </a:extLst>
          </p:cNvPr>
          <p:cNvSpPr txBox="1">
            <a:spLocks/>
          </p:cNvSpPr>
          <p:nvPr/>
        </p:nvSpPr>
        <p:spPr bwMode="auto">
          <a:xfrm>
            <a:off x="9321911" y="4141960"/>
            <a:ext cx="2578295" cy="38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zh-CN" dirty="0"/>
              <a:t>Vue Smart Glasses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0E94F179-CB5C-3125-64BE-390D8E0A8780}"/>
              </a:ext>
            </a:extLst>
          </p:cNvPr>
          <p:cNvSpPr txBox="1">
            <a:spLocks/>
          </p:cNvSpPr>
          <p:nvPr/>
        </p:nvSpPr>
        <p:spPr bwMode="auto">
          <a:xfrm>
            <a:off x="6116782" y="4665770"/>
            <a:ext cx="2691698" cy="87555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kern="0" dirty="0" err="1"/>
              <a:t>Drived</a:t>
            </a:r>
            <a:r>
              <a:rPr lang="en-GB" kern="0" dirty="0"/>
              <a:t> by Lan-XI frontend with un-correlated white noise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BBFD8E9A-BA94-777C-3C10-322E33A5317C}"/>
              </a:ext>
            </a:extLst>
          </p:cNvPr>
          <p:cNvSpPr txBox="1">
            <a:spLocks/>
          </p:cNvSpPr>
          <p:nvPr/>
        </p:nvSpPr>
        <p:spPr bwMode="auto">
          <a:xfrm>
            <a:off x="9442799" y="4665770"/>
            <a:ext cx="2336518" cy="85093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kern="0" dirty="0" err="1"/>
              <a:t>Drived</a:t>
            </a:r>
            <a:r>
              <a:rPr lang="en-GB" kern="0" dirty="0"/>
              <a:t> by </a:t>
            </a:r>
            <a:r>
              <a:rPr lang="en-GB" altLang="zh-CN" dirty="0"/>
              <a:t>pc through Bluetooth</a:t>
            </a:r>
            <a:r>
              <a:rPr lang="en-GB" kern="0" dirty="0"/>
              <a:t> play white noise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998FC43-2E83-D64D-E403-CABD3FA7C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966" y="1431971"/>
            <a:ext cx="4285871" cy="268931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436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Environment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49639164-8A3D-AC40-F42C-027645A5D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10" y="1676534"/>
            <a:ext cx="8217312" cy="4545012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B86782-309B-DF2C-FE45-F2130FC07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680" y="2780928"/>
            <a:ext cx="7456240" cy="266429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918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8AAE4E-9615-E709-0DC4-8561E142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altLang="zh-CN" dirty="0"/>
              <a:t>Enhanced Leak Localization in Headphones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6CFB91-3FB1-FC51-F32E-2ACDCFA109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15 April 2024</a:t>
            </a:r>
            <a:endParaRPr lang="en-GB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00BA3F-DEE4-3D8B-ECDC-0C0A8D960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358" y="332656"/>
            <a:ext cx="4176464" cy="28992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B22BEB-7AD0-F6EE-D925-AB446ED48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70" y="1880447"/>
            <a:ext cx="2067213" cy="6763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AAC933-355E-8D75-AAC5-3AA01ED54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646" y="2706823"/>
            <a:ext cx="2962688" cy="5906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95FC9F1-A83C-7A79-7BEF-E04B0C989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95" y="3906256"/>
            <a:ext cx="1781424" cy="4001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7098231-E169-9DBB-5833-D2EAE8A4C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875" y="4552243"/>
            <a:ext cx="4706007" cy="7049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711F872-B3A0-272C-9CE0-886214834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8379" y="3138096"/>
            <a:ext cx="5325218" cy="7430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CAE2F9A-D18F-82B9-E17F-EF87B1AAF3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070" y="5530856"/>
            <a:ext cx="4801270" cy="9716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1C17BF5-F256-63C9-F972-B2581C674F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5288" y="3938295"/>
            <a:ext cx="3924848" cy="60015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C6CDC78-4113-2049-777C-F1DE6ED290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6849" y="4380994"/>
            <a:ext cx="4305901" cy="69542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92FEEA9-9F7A-4913-9CA4-21791457DF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5347" y="5647818"/>
            <a:ext cx="3591426" cy="40010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A4F4FC8-E4A9-824A-0AF9-8A3293BEA9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2856" y="6037615"/>
            <a:ext cx="1124107" cy="35247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44740B9-2B16-C453-CA95-8F8518E43798}"/>
              </a:ext>
            </a:extLst>
          </p:cNvPr>
          <p:cNvSpPr txBox="1"/>
          <p:nvPr/>
        </p:nvSpPr>
        <p:spPr>
          <a:xfrm>
            <a:off x="1198662" y="1706607"/>
            <a:ext cx="33791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Sound pressure from a point source: </a:t>
            </a:r>
            <a:endParaRPr lang="zh-CN" altLang="en-US" dirty="0" err="1">
              <a:latin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20B9E67-E471-E4F7-1FCA-F453ECEA7B76}"/>
              </a:ext>
            </a:extLst>
          </p:cNvPr>
          <p:cNvSpPr txBox="1"/>
          <p:nvPr/>
        </p:nvSpPr>
        <p:spPr>
          <a:xfrm>
            <a:off x="1223696" y="2572751"/>
            <a:ext cx="17248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At microphone m: </a:t>
            </a:r>
            <a:endParaRPr lang="zh-CN" altLang="en-US" dirty="0" err="1">
              <a:latin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C10CD9-F758-E324-7266-466AF18ACBAD}"/>
              </a:ext>
            </a:extLst>
          </p:cNvPr>
          <p:cNvSpPr txBox="1"/>
          <p:nvPr/>
        </p:nvSpPr>
        <p:spPr>
          <a:xfrm>
            <a:off x="1223696" y="3671759"/>
            <a:ext cx="3169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Reversely calculate the field point: </a:t>
            </a:r>
            <a:endParaRPr lang="zh-CN" altLang="en-US" dirty="0" err="1">
              <a:latin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AA1C46-0AC8-227D-754D-F2011309D98A}"/>
              </a:ext>
            </a:extLst>
          </p:cNvPr>
          <p:cNvSpPr txBox="1"/>
          <p:nvPr/>
        </p:nvSpPr>
        <p:spPr>
          <a:xfrm>
            <a:off x="1223696" y="4369452"/>
            <a:ext cx="50234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Take the Cross-spectrum matrix of the field point result:</a:t>
            </a:r>
            <a:endParaRPr lang="zh-CN" altLang="en-US" dirty="0" err="1">
              <a:latin typeface="+mn-lt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0A33359-CBA1-7A78-99A3-BA511415D5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8662" y="3149314"/>
            <a:ext cx="1703273" cy="490900"/>
          </a:xfrm>
          <a:prstGeom prst="rect">
            <a:avLst/>
          </a:prstGeom>
        </p:spPr>
      </p:pic>
      <p:sp>
        <p:nvSpPr>
          <p:cNvPr id="36" name="椭圆 35">
            <a:extLst>
              <a:ext uri="{FF2B5EF4-FFF2-40B4-BE49-F238E27FC236}">
                <a16:creationId xmlns:a16="http://schemas.microsoft.com/office/drawing/2014/main" id="{643658E0-20C4-BBE1-2F23-D4ECA95BA4EB}"/>
              </a:ext>
            </a:extLst>
          </p:cNvPr>
          <p:cNvSpPr/>
          <p:nvPr/>
        </p:nvSpPr>
        <p:spPr bwMode="auto">
          <a:xfrm>
            <a:off x="2472406" y="3244077"/>
            <a:ext cx="360040" cy="32337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C8E5E9B-CD0E-8A19-0E90-61719217D873}"/>
              </a:ext>
            </a:extLst>
          </p:cNvPr>
          <p:cNvCxnSpPr>
            <a:stCxn id="38" idx="3"/>
          </p:cNvCxnSpPr>
          <p:nvPr/>
        </p:nvCxnSpPr>
        <p:spPr bwMode="auto">
          <a:xfrm>
            <a:off x="2901935" y="3394764"/>
            <a:ext cx="1344902" cy="4540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C02E693-2776-5B51-62A0-450074085945}"/>
              </a:ext>
            </a:extLst>
          </p:cNvPr>
          <p:cNvSpPr txBox="1"/>
          <p:nvPr/>
        </p:nvSpPr>
        <p:spPr>
          <a:xfrm>
            <a:off x="4348342" y="2930318"/>
            <a:ext cx="13481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Error function: </a:t>
            </a:r>
            <a:endParaRPr lang="zh-CN" altLang="en-US" dirty="0" err="1">
              <a:latin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6D078C2-C561-0014-4057-E11D3D95AD1A}"/>
              </a:ext>
            </a:extLst>
          </p:cNvPr>
          <p:cNvSpPr/>
          <p:nvPr/>
        </p:nvSpPr>
        <p:spPr bwMode="auto">
          <a:xfrm>
            <a:off x="8421916" y="3316841"/>
            <a:ext cx="1129674" cy="32337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53CA4B0-DE5C-2D90-A104-BA3A6E4D9F64}"/>
              </a:ext>
            </a:extLst>
          </p:cNvPr>
          <p:cNvSpPr txBox="1"/>
          <p:nvPr/>
        </p:nvSpPr>
        <p:spPr>
          <a:xfrm>
            <a:off x="1212502" y="5323693"/>
            <a:ext cx="35009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Image function with diagonal removal: </a:t>
            </a:r>
            <a:endParaRPr lang="zh-CN" altLang="en-US" dirty="0" err="1">
              <a:latin typeface="+mn-lt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E4D24D08-6C4B-CCC6-80A4-B12A36C570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0991" y="5232232"/>
            <a:ext cx="1372704" cy="461413"/>
          </a:xfrm>
          <a:prstGeom prst="rect">
            <a:avLst/>
          </a:prstGeom>
        </p:spPr>
      </p:pic>
      <p:sp>
        <p:nvSpPr>
          <p:cNvPr id="47" name="椭圆 46">
            <a:extLst>
              <a:ext uri="{FF2B5EF4-FFF2-40B4-BE49-F238E27FC236}">
                <a16:creationId xmlns:a16="http://schemas.microsoft.com/office/drawing/2014/main" id="{74C85E91-EFB8-686F-8FFF-8CA1BFC3986B}"/>
              </a:ext>
            </a:extLst>
          </p:cNvPr>
          <p:cNvSpPr/>
          <p:nvPr/>
        </p:nvSpPr>
        <p:spPr bwMode="auto">
          <a:xfrm>
            <a:off x="2768506" y="4932815"/>
            <a:ext cx="518387" cy="32337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B00FBEB-17A9-2B1B-6A48-2DB69CAA0AA0}"/>
              </a:ext>
            </a:extLst>
          </p:cNvPr>
          <p:cNvCxnSpPr>
            <a:cxnSpLocks/>
          </p:cNvCxnSpPr>
          <p:nvPr/>
        </p:nvCxnSpPr>
        <p:spPr bwMode="auto">
          <a:xfrm>
            <a:off x="3378023" y="5098683"/>
            <a:ext cx="1803796" cy="27263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8DDC91FE-87C2-76BE-1BEC-361B0CD5377D}"/>
              </a:ext>
            </a:extLst>
          </p:cNvPr>
          <p:cNvSpPr txBox="1"/>
          <p:nvPr/>
        </p:nvSpPr>
        <p:spPr>
          <a:xfrm>
            <a:off x="4773564" y="5009967"/>
            <a:ext cx="25551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Normalized steering vector: </a:t>
            </a:r>
            <a:endParaRPr lang="zh-CN" altLang="en-US" dirty="0" err="1">
              <a:latin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60E5774-7DA1-0F01-8971-56908BD5649D}"/>
              </a:ext>
            </a:extLst>
          </p:cNvPr>
          <p:cNvSpPr/>
          <p:nvPr/>
        </p:nvSpPr>
        <p:spPr bwMode="auto">
          <a:xfrm>
            <a:off x="7463358" y="3806142"/>
            <a:ext cx="4392488" cy="120662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46D1793-C178-097C-1D9A-5AC93AB70FC6}"/>
              </a:ext>
            </a:extLst>
          </p:cNvPr>
          <p:cNvSpPr/>
          <p:nvPr/>
        </p:nvSpPr>
        <p:spPr bwMode="auto">
          <a:xfrm>
            <a:off x="7473086" y="5397948"/>
            <a:ext cx="4392488" cy="100770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83B89C9-C9C5-AFE2-3E64-154D8DACA04F}"/>
              </a:ext>
            </a:extLst>
          </p:cNvPr>
          <p:cNvSpPr txBox="1"/>
          <p:nvPr/>
        </p:nvSpPr>
        <p:spPr>
          <a:xfrm>
            <a:off x="7535347" y="3845961"/>
            <a:ext cx="41874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sz="1200" dirty="0"/>
              <a:t>Multiple Signal Classification (MUSIC) Beamforming:</a:t>
            </a:r>
            <a:endParaRPr lang="zh-CN" altLang="en-US" sz="1200" dirty="0" err="1">
              <a:latin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813794F-0928-6B43-5E67-9EC4E0E2140C}"/>
              </a:ext>
            </a:extLst>
          </p:cNvPr>
          <p:cNvSpPr txBox="1"/>
          <p:nvPr/>
        </p:nvSpPr>
        <p:spPr>
          <a:xfrm>
            <a:off x="7472156" y="5403375"/>
            <a:ext cx="3479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Functional Beamforming </a:t>
            </a:r>
            <a:endParaRPr lang="zh-CN" altLang="en-US" sz="14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41990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 cap="flat" cmpd="sng" algn="ctr">
          <a:solidFill>
            <a:schemeClr val="accent4"/>
          </a:solidFill>
          <a:prstDash val="solid"/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Navy blue-ENG.potx" id="{668BD327-20A8-48ED-87F5-2F6C6AB02F26}" vid="{327BD4A3-DAE5-445E-A4D0-C61A37F78C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elementsMetadata":[],"documentContentValidatorConfiguration":{"enableDocumentContentValidator":false,"documentContentValidatorVersion":0},"slideId":"636957681585013765","enableDocumentContentUpdater":true,"version":"1.2"}]]></TemplafySlideTemplateConfiguration>
</file>

<file path=customXml/item1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22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3.xml><?xml version="1.0" encoding="utf-8"?>
<TemplafyTemplateConfiguration><![CDATA[{"elementsMetadata":[],"transformationConfigurations":[{"language":"{{DocumentLanguage}}","disableUpdates":false,"type":"proofingLanguage"}],"templateName":"DTU Template 16_9 - Navy blue","templateDescription":"","enableDocumentContentUpdater":true,"version":"1.2"}]]></TemplafyTemplateConfiguration>
</file>

<file path=customXml/item30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36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37.xml><?xml version="1.0" encoding="utf-8"?>
<TemplafySlideFormConfiguration><![CDATA[{"formFields":[],"formDataEntries":[]}]]></TemplafySlideFormConfiguration>
</file>

<file path=customXml/item38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40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44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48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ADA1FD2B40FDA458284BB6FCA763489" ma:contentTypeVersion="5" ma:contentTypeDescription="Opprett et nytt dokument." ma:contentTypeScope="" ma:versionID="fd13edf5101e3b5e1dee61cb844bc2d6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e626b0b9908ce5fda91bb59bc65d097a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0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elementsMetadata":[],"documentContentValidatorConfiguration":{"enableDocumentContentValidator":false,"documentContentValidatorVersion":0},"slideId":"636957681584817741","enableDocumentContentUpdater":true,"version":"1.2"}]]></TemplafySlideTemplateConfiguration>
</file>

<file path=customXml/item9.xml><?xml version="1.0" encoding="utf-8"?>
<TemplafySlideTemplateConfiguration><![CDATA[{"elementsMetadata":[],"documentContentValidatorConfiguration":{"enableDocumentContentValidator":false,"documentContentValidatorVersion":0},"slideId":"636957681585124447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4D5E1A10-B5E6-482A-9521-846112537EBC}">
  <ds:schemaRefs/>
</ds:datastoreItem>
</file>

<file path=customXml/itemProps10.xml><?xml version="1.0" encoding="utf-8"?>
<ds:datastoreItem xmlns:ds="http://schemas.openxmlformats.org/officeDocument/2006/customXml" ds:itemID="{BC3085B0-9751-4C0A-ACD6-ABA2085AAC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11.xml><?xml version="1.0" encoding="utf-8"?>
<ds:datastoreItem xmlns:ds="http://schemas.openxmlformats.org/officeDocument/2006/customXml" ds:itemID="{A5211637-BEE7-4AAE-A4E7-A8EE3F203F81}">
  <ds:schemaRefs/>
</ds:datastoreItem>
</file>

<file path=customXml/itemProps12.xml><?xml version="1.0" encoding="utf-8"?>
<ds:datastoreItem xmlns:ds="http://schemas.openxmlformats.org/officeDocument/2006/customXml" ds:itemID="{9D8E676D-BD21-4F33-A136-BEC1AE396CF5}">
  <ds:schemaRefs/>
</ds:datastoreItem>
</file>

<file path=customXml/itemProps13.xml><?xml version="1.0" encoding="utf-8"?>
<ds:datastoreItem xmlns:ds="http://schemas.openxmlformats.org/officeDocument/2006/customXml" ds:itemID="{DC41F4B1-6A6F-4CE5-A6FC-F8250F13FF1B}">
  <ds:schemaRefs/>
</ds:datastoreItem>
</file>

<file path=customXml/itemProps14.xml><?xml version="1.0" encoding="utf-8"?>
<ds:datastoreItem xmlns:ds="http://schemas.openxmlformats.org/officeDocument/2006/customXml" ds:itemID="{684DBD14-C459-4CFD-9F4D-193973144E14}">
  <ds:schemaRefs/>
</ds:datastoreItem>
</file>

<file path=customXml/itemProps15.xml><?xml version="1.0" encoding="utf-8"?>
<ds:datastoreItem xmlns:ds="http://schemas.openxmlformats.org/officeDocument/2006/customXml" ds:itemID="{BC228C1F-F931-4330-83EB-0211FDD38FDF}">
  <ds:schemaRefs/>
</ds:datastoreItem>
</file>

<file path=customXml/itemProps16.xml><?xml version="1.0" encoding="utf-8"?>
<ds:datastoreItem xmlns:ds="http://schemas.openxmlformats.org/officeDocument/2006/customXml" ds:itemID="{27681DD2-B17B-4F6E-86D4-6745FB996BE0}">
  <ds:schemaRefs/>
</ds:datastoreItem>
</file>

<file path=customXml/itemProps17.xml><?xml version="1.0" encoding="utf-8"?>
<ds:datastoreItem xmlns:ds="http://schemas.openxmlformats.org/officeDocument/2006/customXml" ds:itemID="{0F13C47A-6A6A-46AA-A63D-F915B90A3E74}">
  <ds:schemaRefs/>
</ds:datastoreItem>
</file>

<file path=customXml/itemProps18.xml><?xml version="1.0" encoding="utf-8"?>
<ds:datastoreItem xmlns:ds="http://schemas.openxmlformats.org/officeDocument/2006/customXml" ds:itemID="{1A398C7D-C65F-4D4C-AA81-68CB0ECE17F5}">
  <ds:schemaRefs/>
</ds:datastoreItem>
</file>

<file path=customXml/itemProps19.xml><?xml version="1.0" encoding="utf-8"?>
<ds:datastoreItem xmlns:ds="http://schemas.openxmlformats.org/officeDocument/2006/customXml" ds:itemID="{3253EF9E-A97A-462F-A0B9-A494F9CF8ACE}">
  <ds:schemaRefs/>
</ds:datastoreItem>
</file>

<file path=customXml/itemProps2.xml><?xml version="1.0" encoding="utf-8"?>
<ds:datastoreItem xmlns:ds="http://schemas.openxmlformats.org/officeDocument/2006/customXml" ds:itemID="{CE7A6185-E15E-44DF-9C90-28D23E18D228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A5D32E2D-9EA6-48AA-9FC3-21F6FF94EFCF}">
  <ds:schemaRefs/>
</ds:datastoreItem>
</file>

<file path=customXml/itemProps21.xml><?xml version="1.0" encoding="utf-8"?>
<ds:datastoreItem xmlns:ds="http://schemas.openxmlformats.org/officeDocument/2006/customXml" ds:itemID="{69AE0B19-C68A-40A6-8F83-7C0FCE82C449}">
  <ds:schemaRefs/>
</ds:datastoreItem>
</file>

<file path=customXml/itemProps22.xml><?xml version="1.0" encoding="utf-8"?>
<ds:datastoreItem xmlns:ds="http://schemas.openxmlformats.org/officeDocument/2006/customXml" ds:itemID="{DD1DE375-D9F8-4F38-97BF-5F023DAECD13}">
  <ds:schemaRefs/>
</ds:datastoreItem>
</file>

<file path=customXml/itemProps23.xml><?xml version="1.0" encoding="utf-8"?>
<ds:datastoreItem xmlns:ds="http://schemas.openxmlformats.org/officeDocument/2006/customXml" ds:itemID="{3370F98F-64D4-4BDE-903D-1F164853CD9C}">
  <ds:schemaRefs/>
</ds:datastoreItem>
</file>

<file path=customXml/itemProps24.xml><?xml version="1.0" encoding="utf-8"?>
<ds:datastoreItem xmlns:ds="http://schemas.openxmlformats.org/officeDocument/2006/customXml" ds:itemID="{D9A67966-9422-46BC-B149-424A71001F56}">
  <ds:schemaRefs/>
</ds:datastoreItem>
</file>

<file path=customXml/itemProps25.xml><?xml version="1.0" encoding="utf-8"?>
<ds:datastoreItem xmlns:ds="http://schemas.openxmlformats.org/officeDocument/2006/customXml" ds:itemID="{5B2A36EA-488A-4389-ADC0-42F6EEB6BD34}">
  <ds:schemaRefs/>
</ds:datastoreItem>
</file>

<file path=customXml/itemProps26.xml><?xml version="1.0" encoding="utf-8"?>
<ds:datastoreItem xmlns:ds="http://schemas.openxmlformats.org/officeDocument/2006/customXml" ds:itemID="{3E7CD8C3-BBA3-445B-A8B4-258ADE0A0A55}">
  <ds:schemaRefs/>
</ds:datastoreItem>
</file>

<file path=customXml/itemProps27.xml><?xml version="1.0" encoding="utf-8"?>
<ds:datastoreItem xmlns:ds="http://schemas.openxmlformats.org/officeDocument/2006/customXml" ds:itemID="{F6914DCD-3A1A-475C-928E-CD848375B6C4}">
  <ds:schemaRefs/>
</ds:datastoreItem>
</file>

<file path=customXml/itemProps28.xml><?xml version="1.0" encoding="utf-8"?>
<ds:datastoreItem xmlns:ds="http://schemas.openxmlformats.org/officeDocument/2006/customXml" ds:itemID="{AB01DC9D-0E57-485E-98F4-F66D21F02F4D}">
  <ds:schemaRefs/>
</ds:datastoreItem>
</file>

<file path=customXml/itemProps29.xml><?xml version="1.0" encoding="utf-8"?>
<ds:datastoreItem xmlns:ds="http://schemas.openxmlformats.org/officeDocument/2006/customXml" ds:itemID="{8648DFEA-B665-4467-81EE-43BAF6949B48}">
  <ds:schemaRefs/>
</ds:datastoreItem>
</file>

<file path=customXml/itemProps3.xml><?xml version="1.0" encoding="utf-8"?>
<ds:datastoreItem xmlns:ds="http://schemas.openxmlformats.org/officeDocument/2006/customXml" ds:itemID="{1334258C-C3E7-4029-A615-C886A240FB15}">
  <ds:schemaRefs/>
</ds:datastoreItem>
</file>

<file path=customXml/itemProps30.xml><?xml version="1.0" encoding="utf-8"?>
<ds:datastoreItem xmlns:ds="http://schemas.openxmlformats.org/officeDocument/2006/customXml" ds:itemID="{F7961978-BF92-4530-AA41-6273AAF6A795}">
  <ds:schemaRefs/>
</ds:datastoreItem>
</file>

<file path=customXml/itemProps31.xml><?xml version="1.0" encoding="utf-8"?>
<ds:datastoreItem xmlns:ds="http://schemas.openxmlformats.org/officeDocument/2006/customXml" ds:itemID="{3581A82E-7A9F-4AB7-9938-80227284E7EE}">
  <ds:schemaRefs/>
</ds:datastoreItem>
</file>

<file path=customXml/itemProps32.xml><?xml version="1.0" encoding="utf-8"?>
<ds:datastoreItem xmlns:ds="http://schemas.openxmlformats.org/officeDocument/2006/customXml" ds:itemID="{FF59C8D9-90C9-4DA7-BE78-526A8CE72C57}">
  <ds:schemaRefs/>
</ds:datastoreItem>
</file>

<file path=customXml/itemProps33.xml><?xml version="1.0" encoding="utf-8"?>
<ds:datastoreItem xmlns:ds="http://schemas.openxmlformats.org/officeDocument/2006/customXml" ds:itemID="{AD570AD4-E906-465B-A656-51150956CAB0}">
  <ds:schemaRefs/>
</ds:datastoreItem>
</file>

<file path=customXml/itemProps34.xml><?xml version="1.0" encoding="utf-8"?>
<ds:datastoreItem xmlns:ds="http://schemas.openxmlformats.org/officeDocument/2006/customXml" ds:itemID="{7E07819A-DAF2-414D-832B-5B432C6501E3}">
  <ds:schemaRefs/>
</ds:datastoreItem>
</file>

<file path=customXml/itemProps35.xml><?xml version="1.0" encoding="utf-8"?>
<ds:datastoreItem xmlns:ds="http://schemas.openxmlformats.org/officeDocument/2006/customXml" ds:itemID="{68A9BF75-683E-4940-9A9E-9DB806430E8B}">
  <ds:schemaRefs/>
</ds:datastoreItem>
</file>

<file path=customXml/itemProps36.xml><?xml version="1.0" encoding="utf-8"?>
<ds:datastoreItem xmlns:ds="http://schemas.openxmlformats.org/officeDocument/2006/customXml" ds:itemID="{08E6E3FA-C43D-430D-9121-893136FA30F6}">
  <ds:schemaRefs/>
</ds:datastoreItem>
</file>

<file path=customXml/itemProps37.xml><?xml version="1.0" encoding="utf-8"?>
<ds:datastoreItem xmlns:ds="http://schemas.openxmlformats.org/officeDocument/2006/customXml" ds:itemID="{FACE77DB-2AAE-4461-B6BA-861ECAAA6BEF}">
  <ds:schemaRefs/>
</ds:datastoreItem>
</file>

<file path=customXml/itemProps38.xml><?xml version="1.0" encoding="utf-8"?>
<ds:datastoreItem xmlns:ds="http://schemas.openxmlformats.org/officeDocument/2006/customXml" ds:itemID="{5B39C2AF-E7AE-49D0-8835-093874A1E0BC}">
  <ds:schemaRefs/>
</ds:datastoreItem>
</file>

<file path=customXml/itemProps39.xml><?xml version="1.0" encoding="utf-8"?>
<ds:datastoreItem xmlns:ds="http://schemas.openxmlformats.org/officeDocument/2006/customXml" ds:itemID="{B5334377-9D22-43F3-905F-D5B3DF0A408D}">
  <ds:schemaRefs/>
</ds:datastoreItem>
</file>

<file path=customXml/itemProps4.xml><?xml version="1.0" encoding="utf-8"?>
<ds:datastoreItem xmlns:ds="http://schemas.openxmlformats.org/officeDocument/2006/customXml" ds:itemID="{5B29B696-7354-412C-9B8E-ED20D22F6B23}">
  <ds:schemaRefs/>
</ds:datastoreItem>
</file>

<file path=customXml/itemProps40.xml><?xml version="1.0" encoding="utf-8"?>
<ds:datastoreItem xmlns:ds="http://schemas.openxmlformats.org/officeDocument/2006/customXml" ds:itemID="{A7173059-3BEF-4361-8403-BFA869075D4F}">
  <ds:schemaRefs/>
</ds:datastoreItem>
</file>

<file path=customXml/itemProps41.xml><?xml version="1.0" encoding="utf-8"?>
<ds:datastoreItem xmlns:ds="http://schemas.openxmlformats.org/officeDocument/2006/customXml" ds:itemID="{9646E30A-83AF-4FF4-8A69-815B6CBB777B}">
  <ds:schemaRefs/>
</ds:datastoreItem>
</file>

<file path=customXml/itemProps42.xml><?xml version="1.0" encoding="utf-8"?>
<ds:datastoreItem xmlns:ds="http://schemas.openxmlformats.org/officeDocument/2006/customXml" ds:itemID="{43486B16-D871-4B5E-A335-ED7A78112CF8}">
  <ds:schemaRefs/>
</ds:datastoreItem>
</file>

<file path=customXml/itemProps43.xml><?xml version="1.0" encoding="utf-8"?>
<ds:datastoreItem xmlns:ds="http://schemas.openxmlformats.org/officeDocument/2006/customXml" ds:itemID="{CDDC2C16-BB34-4EB8-9CE7-F5DEFAB1F786}">
  <ds:schemaRefs/>
</ds:datastoreItem>
</file>

<file path=customXml/itemProps44.xml><?xml version="1.0" encoding="utf-8"?>
<ds:datastoreItem xmlns:ds="http://schemas.openxmlformats.org/officeDocument/2006/customXml" ds:itemID="{063017FD-57B3-4B84-B77B-96307C2B5AF0}">
  <ds:schemaRefs/>
</ds:datastoreItem>
</file>

<file path=customXml/itemProps45.xml><?xml version="1.0" encoding="utf-8"?>
<ds:datastoreItem xmlns:ds="http://schemas.openxmlformats.org/officeDocument/2006/customXml" ds:itemID="{940C0303-3E52-4754-B1C6-16FAABCCFAAF}">
  <ds:schemaRefs/>
</ds:datastoreItem>
</file>

<file path=customXml/itemProps46.xml><?xml version="1.0" encoding="utf-8"?>
<ds:datastoreItem xmlns:ds="http://schemas.openxmlformats.org/officeDocument/2006/customXml" ds:itemID="{0D7F7002-BAE0-42DC-9BB1-FA457D7E9416}">
  <ds:schemaRefs/>
</ds:datastoreItem>
</file>

<file path=customXml/itemProps47.xml><?xml version="1.0" encoding="utf-8"?>
<ds:datastoreItem xmlns:ds="http://schemas.openxmlformats.org/officeDocument/2006/customXml" ds:itemID="{D5903B91-2D76-475D-8830-5CAA6405B52D}">
  <ds:schemaRefs/>
</ds:datastoreItem>
</file>

<file path=customXml/itemProps48.xml><?xml version="1.0" encoding="utf-8"?>
<ds:datastoreItem xmlns:ds="http://schemas.openxmlformats.org/officeDocument/2006/customXml" ds:itemID="{0C02D777-23E6-42F5-AC6E-CE9613196B38}">
  <ds:schemaRefs/>
</ds:datastoreItem>
</file>

<file path=customXml/itemProps49.xml><?xml version="1.0" encoding="utf-8"?>
<ds:datastoreItem xmlns:ds="http://schemas.openxmlformats.org/officeDocument/2006/customXml" ds:itemID="{75594C13-E707-4DF9-BDEA-949CD8E2ADF0}">
  <ds:schemaRefs/>
</ds:datastoreItem>
</file>

<file path=customXml/itemProps5.xml><?xml version="1.0" encoding="utf-8"?>
<ds:datastoreItem xmlns:ds="http://schemas.openxmlformats.org/officeDocument/2006/customXml" ds:itemID="{1567431C-C3AB-4AF6-AD6E-548C5676A6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0.xml><?xml version="1.0" encoding="utf-8"?>
<ds:datastoreItem xmlns:ds="http://schemas.openxmlformats.org/officeDocument/2006/customXml" ds:itemID="{48A1B63D-587A-4CD6-BD27-017EDCF0DA0C}">
  <ds:schemaRefs/>
</ds:datastoreItem>
</file>

<file path=customXml/itemProps51.xml><?xml version="1.0" encoding="utf-8"?>
<ds:datastoreItem xmlns:ds="http://schemas.openxmlformats.org/officeDocument/2006/customXml" ds:itemID="{D38A6C9B-2F92-4B94-BD0F-B0587A565343}">
  <ds:schemaRefs/>
</ds:datastoreItem>
</file>

<file path=customXml/itemProps6.xml><?xml version="1.0" encoding="utf-8"?>
<ds:datastoreItem xmlns:ds="http://schemas.openxmlformats.org/officeDocument/2006/customXml" ds:itemID="{C6406FEB-B081-4DE3-B790-BA4B3B8258E1}">
  <ds:schemaRefs/>
</ds:datastoreItem>
</file>

<file path=customXml/itemProps7.xml><?xml version="1.0" encoding="utf-8"?>
<ds:datastoreItem xmlns:ds="http://schemas.openxmlformats.org/officeDocument/2006/customXml" ds:itemID="{7FEA1E6D-AEEC-41D9-9E9A-45BA2EAE1656}">
  <ds:schemaRefs/>
</ds:datastoreItem>
</file>

<file path=customXml/itemProps8.xml><?xml version="1.0" encoding="utf-8"?>
<ds:datastoreItem xmlns:ds="http://schemas.openxmlformats.org/officeDocument/2006/customXml" ds:itemID="{A21E89D4-F487-4C26-905C-EE6B6998C9D1}">
  <ds:schemaRefs/>
</ds:datastoreItem>
</file>

<file path=customXml/itemProps9.xml><?xml version="1.0" encoding="utf-8"?>
<ds:datastoreItem xmlns:ds="http://schemas.openxmlformats.org/officeDocument/2006/customXml" ds:itemID="{68A48CB6-BD0D-4923-9904-A1B6E74851B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DefensePPT</Template>
  <TotalTime>4516</TotalTime>
  <Words>886</Words>
  <Application>Microsoft Office PowerPoint</Application>
  <PresentationFormat>自定义</PresentationFormat>
  <Paragraphs>188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MS PGothic</vt:lpstr>
      <vt:lpstr>Arial</vt:lpstr>
      <vt:lpstr>Verdana</vt:lpstr>
      <vt:lpstr>Blank</vt:lpstr>
      <vt:lpstr>PowerPoint 演示文稿</vt:lpstr>
      <vt:lpstr>Enhanced Leak Localization in Headphones</vt:lpstr>
      <vt:lpstr>Introduction</vt:lpstr>
      <vt:lpstr>Introduction</vt:lpstr>
      <vt:lpstr>Motivation</vt:lpstr>
      <vt:lpstr>Measurement devices</vt:lpstr>
      <vt:lpstr>Device under test</vt:lpstr>
      <vt:lpstr>Lab Environment</vt:lpstr>
      <vt:lpstr>Theory</vt:lpstr>
      <vt:lpstr>Verification – beamformers performance</vt:lpstr>
      <vt:lpstr>Verification – Adam A5x single box</vt:lpstr>
      <vt:lpstr>Verification – Adam A5x single box</vt:lpstr>
      <vt:lpstr>Verification – Adam A5x two box</vt:lpstr>
      <vt:lpstr>Verification – Adam A5x two box</vt:lpstr>
      <vt:lpstr>Array Alignment</vt:lpstr>
      <vt:lpstr>Results – Jabra Evolve2 75</vt:lpstr>
      <vt:lpstr>Results – Vue smart glasses</vt:lpstr>
      <vt:lpstr>Results – Jabra Evolve2 65</vt:lpstr>
      <vt:lpstr>Results – Jabra Evolve2 65</vt:lpstr>
      <vt:lpstr>Results – Simulated Radiation pattern</vt:lpstr>
      <vt:lpstr>Results – Klippel Scanning example</vt:lpstr>
      <vt:lpstr>Conclusion</vt:lpstr>
      <vt:lpstr>Results – Simulated Radiation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w15638</dc:creator>
  <cp:lastModifiedBy>w15638</cp:lastModifiedBy>
  <cp:revision>2</cp:revision>
  <dcterms:created xsi:type="dcterms:W3CDTF">2024-04-07T09:33:48Z</dcterms:created>
  <dcterms:modified xsi:type="dcterms:W3CDTF">2024-04-10T12:50:08Z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2019-06-10T12:55:58.1255819Z</vt:lpwstr>
  </property>
  <property fmtid="{D5CDD505-2E9C-101B-9397-08002B2CF9AE}" pid="4" name="ContentTypeId">
    <vt:lpwstr>0x0101009ADA1FD2B40FDA458284BB6FCA763489</vt:lpwstr>
  </property>
</Properties>
</file>